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56" r:id="rId2"/>
    <p:sldId id="257" r:id="rId3"/>
    <p:sldId id="301" r:id="rId4"/>
    <p:sldId id="289" r:id="rId5"/>
    <p:sldId id="297" r:id="rId6"/>
    <p:sldId id="292" r:id="rId7"/>
    <p:sldId id="302" r:id="rId8"/>
    <p:sldId id="293" r:id="rId9"/>
    <p:sldId id="336" r:id="rId10"/>
    <p:sldId id="294" r:id="rId11"/>
    <p:sldId id="303" r:id="rId12"/>
    <p:sldId id="298" r:id="rId13"/>
    <p:sldId id="304" r:id="rId14"/>
    <p:sldId id="313" r:id="rId15"/>
    <p:sldId id="305" r:id="rId16"/>
    <p:sldId id="314" r:id="rId17"/>
    <p:sldId id="306" r:id="rId18"/>
    <p:sldId id="308" r:id="rId19"/>
    <p:sldId id="307" r:id="rId20"/>
    <p:sldId id="315" r:id="rId21"/>
    <p:sldId id="310" r:id="rId22"/>
    <p:sldId id="331" r:id="rId23"/>
    <p:sldId id="316" r:id="rId24"/>
    <p:sldId id="317" r:id="rId25"/>
    <p:sldId id="333" r:id="rId26"/>
    <p:sldId id="318" r:id="rId27"/>
    <p:sldId id="334" r:id="rId28"/>
    <p:sldId id="319" r:id="rId29"/>
    <p:sldId id="335" r:id="rId30"/>
    <p:sldId id="320" r:id="rId31"/>
    <p:sldId id="321" r:id="rId32"/>
    <p:sldId id="322" r:id="rId33"/>
    <p:sldId id="323" r:id="rId34"/>
    <p:sldId id="324" r:id="rId35"/>
    <p:sldId id="337" r:id="rId36"/>
    <p:sldId id="326" r:id="rId37"/>
    <p:sldId id="328" r:id="rId38"/>
    <p:sldId id="327" r:id="rId39"/>
    <p:sldId id="329" r:id="rId40"/>
    <p:sldId id="330" r:id="rId41"/>
    <p:sldId id="312" r:id="rId42"/>
    <p:sldId id="338" r:id="rId43"/>
    <p:sldId id="311" r:id="rId44"/>
    <p:sldId id="309" r:id="rId45"/>
    <p:sldId id="339" r:id="rId46"/>
    <p:sldId id="340" r:id="rId47"/>
    <p:sldId id="341" r:id="rId48"/>
    <p:sldId id="332" r:id="rId49"/>
  </p:sldIdLst>
  <p:sldSz cx="9144000" cy="5143500" type="screen16x9"/>
  <p:notesSz cx="7099300" cy="10234613"/>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500" userDrawn="1">
          <p15:clr>
            <a:srgbClr val="A4A3A4"/>
          </p15:clr>
        </p15:guide>
        <p15:guide id="2" pos="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CD00"/>
    <a:srgbClr val="FA6E00"/>
    <a:srgbClr val="7CCDE6"/>
    <a:srgbClr val="0080B4"/>
    <a:srgbClr val="005374"/>
    <a:srgbClr val="C6EE00"/>
    <a:srgbClr val="89A400"/>
    <a:srgbClr val="007156"/>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73613" autoAdjust="0"/>
  </p:normalViewPr>
  <p:slideViewPr>
    <p:cSldViewPr>
      <p:cViewPr>
        <p:scale>
          <a:sx n="125" d="100"/>
          <a:sy n="125" d="100"/>
        </p:scale>
        <p:origin x="942" y="540"/>
      </p:cViewPr>
      <p:guideLst>
        <p:guide orient="horz" pos="500"/>
        <p:guide pos="2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vl1pPr>
          </a:lstStyle>
          <a:p>
            <a:endParaRPr lang="de-DE"/>
          </a:p>
        </p:txBody>
      </p:sp>
      <p:sp>
        <p:nvSpPr>
          <p:cNvPr id="194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vl1pPr>
          </a:lstStyle>
          <a:p>
            <a:endParaRPr lang="de-DE"/>
          </a:p>
        </p:txBody>
      </p:sp>
      <p:sp>
        <p:nvSpPr>
          <p:cNvPr id="19460"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p:spPr>
      </p:sp>
      <p:sp>
        <p:nvSpPr>
          <p:cNvPr id="194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94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vl1pPr>
          </a:lstStyle>
          <a:p>
            <a:endParaRPr lang="de-DE"/>
          </a:p>
        </p:txBody>
      </p:sp>
      <p:sp>
        <p:nvSpPr>
          <p:cNvPr id="194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E4AA6088-1FF0-4E53-845C-EFEDD1C948F8}" type="slidenum">
              <a:rPr lang="de-DE"/>
              <a:pPr/>
              <a:t>‹#›</a:t>
            </a:fld>
            <a:endParaRPr lang="de-DE"/>
          </a:p>
        </p:txBody>
      </p:sp>
    </p:spTree>
    <p:extLst>
      <p:ext uri="{BB962C8B-B14F-4D97-AF65-F5344CB8AC3E}">
        <p14:creationId xmlns:p14="http://schemas.microsoft.com/office/powerpoint/2010/main" val="365523349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dirty="0"/>
              <a:t>Hallo, zusammen. Mein Name ist Qingfeng Yang, und studiere Maschinenbau an der TU Braunschweig. Ich begrüße sie heute zu meiner Präsentation mit dem Thema „</a:t>
            </a:r>
            <a:r>
              <a:rPr lang="de-DE" altLang="zh-CN" b="1" dirty="0"/>
              <a:t>Modellierung von prozess- und roboterbedingten Einflüssen auf die Genauigkeit von Vertikal-Knickarm-Robotern </a:t>
            </a:r>
            <a:r>
              <a:rPr lang="de-DE" altLang="zh-CN" dirty="0"/>
              <a:t>“.</a:t>
            </a:r>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1</a:t>
            </a:fld>
            <a:endParaRPr lang="de-DE"/>
          </a:p>
        </p:txBody>
      </p:sp>
    </p:spTree>
    <p:extLst>
      <p:ext uri="{BB962C8B-B14F-4D97-AF65-F5344CB8AC3E}">
        <p14:creationId xmlns:p14="http://schemas.microsoft.com/office/powerpoint/2010/main" val="233554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dirty="0"/>
              <a:t>Der einfachste Montageprozess „</a:t>
            </a:r>
            <a:r>
              <a:rPr lang="de-DE" altLang="zh-CN" sz="1200" dirty="0"/>
              <a:t>Pick &amp; Place </a:t>
            </a:r>
            <a:r>
              <a:rPr lang="de-DE" altLang="zh-CN" dirty="0"/>
              <a:t>“ können</a:t>
            </a:r>
            <a:r>
              <a:rPr lang="zh-CN" altLang="en-US" sz="1200" b="0" i="0" dirty="0">
                <a:solidFill>
                  <a:srgbClr val="000000"/>
                </a:solidFill>
                <a:effectLst/>
                <a:latin typeface="TimesNewRomanPSMT"/>
              </a:rPr>
              <a:t>下一页 </a:t>
            </a:r>
            <a:r>
              <a:rPr lang="de-DE" altLang="zh-CN" dirty="0"/>
              <a:t>durch das Bild beschrieben werden. </a:t>
            </a:r>
          </a:p>
          <a:p>
            <a:r>
              <a:rPr lang="de-DE" altLang="zh-CN" dirty="0"/>
              <a:t>Zuerst bewegt sich der Greifer zum Bauteil, den Bauteil greifen, zum Positionierplatz transportieren, schließlich den Bauteil positionieren.</a:t>
            </a:r>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10</a:t>
            </a:fld>
            <a:endParaRPr lang="de-DE"/>
          </a:p>
        </p:txBody>
      </p:sp>
    </p:spTree>
    <p:extLst>
      <p:ext uri="{BB962C8B-B14F-4D97-AF65-F5344CB8AC3E}">
        <p14:creationId xmlns:p14="http://schemas.microsoft.com/office/powerpoint/2010/main" val="322907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dirty="0"/>
              <a:t>Jetzt komme ich zur Themafrage </a:t>
            </a:r>
            <a:r>
              <a:rPr lang="de-DE" altLang="zh-CN" sz="1200" dirty="0"/>
              <a:t>Analyse von prozess- und roboterbedingten Einflüssen auf die Genauigkeit des VKR.</a:t>
            </a: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11</a:t>
            </a:fld>
            <a:endParaRPr lang="de-DE"/>
          </a:p>
        </p:txBody>
      </p:sp>
    </p:spTree>
    <p:extLst>
      <p:ext uri="{BB962C8B-B14F-4D97-AF65-F5344CB8AC3E}">
        <p14:creationId xmlns:p14="http://schemas.microsoft.com/office/powerpoint/2010/main" val="3373103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sz="1200" dirty="0">
                <a:effectLst/>
                <a:latin typeface="Times New Roman" panose="02020603050405020304" pitchFamily="18" charset="0"/>
                <a:ea typeface="DengXian" panose="02010600030101010101" pitchFamily="2" charset="-122"/>
              </a:rPr>
              <a:t>Während der Montage eines Bauteils gibt es viele verschiedene Faktoren, die gleichzeitig auf alle Aspekte der Montage einwirken. </a:t>
            </a:r>
          </a:p>
          <a:p>
            <a:r>
              <a:rPr lang="de-DE" altLang="zh-CN" sz="1200" b="0" i="0" dirty="0">
                <a:solidFill>
                  <a:srgbClr val="000000"/>
                </a:solidFill>
                <a:effectLst/>
                <a:latin typeface="TimesNewRomanPSMT"/>
              </a:rPr>
              <a:t>Zusammenfassend aus den Literaturen kristallisieren sich für die allgemeine Beschreibung der Einflussfaktoren</a:t>
            </a:r>
            <a:r>
              <a:rPr lang="de-DE" altLang="zh-CN" sz="1200" b="0" i="0" dirty="0">
                <a:solidFill>
                  <a:srgbClr val="FFFFFF"/>
                </a:solidFill>
                <a:effectLst/>
                <a:latin typeface="TimesNewRomanPSMT"/>
              </a:rPr>
              <a:t> </a:t>
            </a:r>
            <a:r>
              <a:rPr lang="de-DE" altLang="zh-CN" sz="1200" b="0" i="0" dirty="0">
                <a:solidFill>
                  <a:srgbClr val="000000"/>
                </a:solidFill>
                <a:effectLst/>
                <a:latin typeface="TimesNewRomanPSMT"/>
              </a:rPr>
              <a:t>auf die Genauigkeit eines Montagemanipulators vier Hauptthemenfelder heraus. Diese lassen sich in die Bereiche Steuerungstechnik, Mechanik, Montageprozesse und Umgebungsbedingungen unterteilen und sind in diesem Bild weiter untergegliedert.</a:t>
            </a:r>
            <a:r>
              <a:rPr lang="de-DE" altLang="zh-CN" sz="1800" dirty="0"/>
              <a:t> </a:t>
            </a:r>
          </a:p>
          <a:p>
            <a:r>
              <a:rPr lang="de-DE" altLang="zh-CN" sz="1800" dirty="0"/>
              <a:t>Und s</a:t>
            </a:r>
            <a:r>
              <a:rPr lang="de-DE" altLang="zh-CN" sz="1200" dirty="0">
                <a:effectLst/>
                <a:latin typeface="Times New Roman" panose="02020603050405020304" pitchFamily="18" charset="0"/>
                <a:ea typeface="DengXian" panose="02010600030101010101" pitchFamily="2" charset="-122"/>
              </a:rPr>
              <a:t>ie können auch in zwei Hauptgruppen unterteilt werden: roboterbedingte Einflüsse und prozessbedingte Einflüsse</a:t>
            </a:r>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12</a:t>
            </a:fld>
            <a:endParaRPr lang="de-DE"/>
          </a:p>
        </p:txBody>
      </p:sp>
    </p:spTree>
    <p:extLst>
      <p:ext uri="{BB962C8B-B14F-4D97-AF65-F5344CB8AC3E}">
        <p14:creationId xmlns:p14="http://schemas.microsoft.com/office/powerpoint/2010/main" val="397424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mj-lt"/>
              <a:buNone/>
            </a:pPr>
            <a:r>
              <a:rPr lang="de-DE" altLang="zh-CN" sz="1200" dirty="0">
                <a:effectLst/>
                <a:latin typeface="Times New Roman" panose="02020603050405020304" pitchFamily="18" charset="0"/>
                <a:ea typeface="DengXian" panose="02010600030101010101" pitchFamily="2" charset="-122"/>
              </a:rPr>
              <a:t>Die Einflüsse der Steuerung lassen sich wiederrum grob in die Kategorien Hardware, Software und Kalibrierung einteilen. </a:t>
            </a:r>
          </a:p>
          <a:p>
            <a:pPr marL="0" indent="0">
              <a:spcAft>
                <a:spcPts val="600"/>
              </a:spcAft>
              <a:buFont typeface="+mj-lt"/>
              <a:buNone/>
            </a:pPr>
            <a:endParaRPr lang="de-DE" altLang="zh-CN" sz="1200" dirty="0">
              <a:effectLst/>
              <a:latin typeface="Times New Roman" panose="02020603050405020304" pitchFamily="18" charset="0"/>
              <a:ea typeface="DengXian" panose="02010600030101010101" pitchFamily="2" charset="-122"/>
            </a:endParaRPr>
          </a:p>
          <a:p>
            <a:pPr marL="342900" indent="-342900">
              <a:spcAft>
                <a:spcPts val="600"/>
              </a:spcAft>
              <a:buFont typeface="+mj-lt"/>
              <a:buAutoNum type="arabicPeriod"/>
            </a:pP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Bei dem hardwarebasierten Fehlereinfluss besteht in der Wahl und der Auslegung der Sensorik zur Erfassung der Istzustände der Achslagen. An dieser Stelle sind insbesondere Nulllagenfehler der Messsysteme potentielle Fehlerquellen. Ebenso führen die Digitalisierung und Filterung der Sensorwerte zu numerischen Fehlern.</a:t>
            </a:r>
          </a:p>
          <a:p>
            <a:pPr marL="342900" indent="-342900">
              <a:spcAft>
                <a:spcPts val="600"/>
              </a:spcAft>
              <a:buFont typeface="+mj-lt"/>
              <a:buAutoNum type="arabicPeriod"/>
            </a:pPr>
            <a:r>
              <a:rPr lang="de-DE" altLang="zh-CN" sz="1200" strike="sngStrike" dirty="0">
                <a:effectLst/>
                <a:latin typeface="Times New Roman" panose="02020603050405020304" pitchFamily="18" charset="0"/>
                <a:ea typeface="DengXian" panose="02010600030101010101" pitchFamily="2" charset="-122"/>
              </a:rPr>
              <a:t>Unter Software fallen alle Komponenten, welche für die Umsetzung einer theoretisch programmierten Bahn verantwortlich sind. Neben der reinen Programmierung der Bahn ist vor allem das eingesetzte Regelungskonzept, welches die feininterpolierten Stellgrößen in Bewegungen umsetzen soll, von entscheidender Bedeutung für die Genauigkeit des Roboters. </a:t>
            </a:r>
          </a:p>
          <a:p>
            <a:pPr marL="342900" indent="-342900">
              <a:spcAft>
                <a:spcPts val="600"/>
              </a:spcAft>
              <a:buFont typeface="+mj-lt"/>
              <a:buAutoNum type="arabicPeriod"/>
            </a:pPr>
            <a:r>
              <a:rPr lang="de-DE" altLang="zh-CN" sz="1200" strike="sngStrike" dirty="0">
                <a:effectLst/>
                <a:latin typeface="Times New Roman" panose="02020603050405020304" pitchFamily="18" charset="0"/>
                <a:ea typeface="DengXian" panose="02010600030101010101" pitchFamily="2" charset="-122"/>
              </a:rPr>
              <a:t>Der letzte steuerungsbedingte Einflussfaktor ist die Kalibrierung. Im Fokus steht dabei die Auswahl eines geometrischen Modells, welches mit möglichst wenigen Parametern eine Umrechnung der Achswinkel und Armlängen in die TCP-Position des Roboters ermöglicht. Die Modellfehler beeinflussen daher maßgeblich die Genauigkeit des Roboters.</a:t>
            </a:r>
          </a:p>
          <a:p>
            <a:pPr marL="342900" indent="-342900">
              <a:spcAft>
                <a:spcPts val="600"/>
              </a:spcAft>
              <a:buFont typeface="+mj-lt"/>
              <a:buAutoNum type="arabicPeriod"/>
            </a:pPr>
            <a:endParaRPr lang="de-DE" altLang="zh-CN" sz="1200" dirty="0">
              <a:effectLst/>
              <a:latin typeface="Times New Roman" panose="02020603050405020304" pitchFamily="18" charset="0"/>
              <a:ea typeface="DengXian" panose="02010600030101010101" pitchFamily="2" charset="-122"/>
            </a:endParaRP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13</a:t>
            </a:fld>
            <a:endParaRPr lang="de-DE"/>
          </a:p>
        </p:txBody>
      </p:sp>
    </p:spTree>
    <p:extLst>
      <p:ext uri="{BB962C8B-B14F-4D97-AF65-F5344CB8AC3E}">
        <p14:creationId xmlns:p14="http://schemas.microsoft.com/office/powerpoint/2010/main" val="2375078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mj-lt"/>
              <a:buNone/>
            </a:pPr>
            <a:r>
              <a:rPr lang="de-DE" altLang="zh-CN" sz="1200" dirty="0">
                <a:effectLst/>
                <a:latin typeface="Times New Roman" panose="02020603050405020304" pitchFamily="18" charset="0"/>
                <a:ea typeface="DengXian" panose="02010600030101010101" pitchFamily="2" charset="-122"/>
              </a:rPr>
              <a:t>Die mechanischen Einflüsse sind neben den steuerungstechnischen Einflüssen der zweite wesentliche Faktor. </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Im rechten Bild werden die mechanischen Einflussfaktoren in die drei Kategorien der Armelemente</a:t>
            </a: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 Gelenke</a:t>
            </a: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 und Antriebe</a:t>
            </a: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 unterteilt. </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In der Regel weisen Industrieroboter strukturbedingt deutlich höhere Nachgiebigkeiten auf. Bei den Gelenksteifigkeiten ist sich die Literatur weitestgehend einig, dass ein Großteil der Nachgiebigkeiten aus den Getrieben stammt. </a:t>
            </a:r>
          </a:p>
          <a:p>
            <a:pPr marL="342900" indent="-342900">
              <a:spcAft>
                <a:spcPts val="600"/>
              </a:spcAft>
              <a:buFont typeface="+mj-lt"/>
              <a:buAutoNum type="arabicPeriod"/>
            </a:pPr>
            <a:r>
              <a:rPr lang="de-DE" altLang="zh-CN" sz="1200" strike="sngStrike" dirty="0">
                <a:effectLst/>
                <a:latin typeface="Times New Roman" panose="02020603050405020304" pitchFamily="18" charset="0"/>
                <a:ea typeface="DengXian" panose="02010600030101010101" pitchFamily="2" charset="-122"/>
              </a:rPr>
              <a:t>Der mechanische Haupteinfluss kann an den beschriebenen Verhalten der Gelenke und Armelemente festgehalten werden.</a:t>
            </a:r>
          </a:p>
          <a:p>
            <a:pPr marL="342900" indent="-342900">
              <a:spcAft>
                <a:spcPts val="600"/>
              </a:spcAft>
              <a:buFont typeface="+mj-lt"/>
              <a:buAutoNum type="arabicPeriod"/>
            </a:pPr>
            <a:r>
              <a:rPr lang="de-DE" altLang="zh-CN" sz="1200" strike="sngStrike" dirty="0">
                <a:effectLst/>
                <a:latin typeface="Times New Roman" panose="02020603050405020304" pitchFamily="18" charset="0"/>
                <a:ea typeface="DengXian" panose="02010600030101010101" pitchFamily="2" charset="-122"/>
              </a:rPr>
              <a:t>Antriebsseitige Genauigkeitseinflüsse resultieren aus den Motoren und der dazugehörigen Sensorik und Steuerung. Insbesondere die Trägheitseigenschaften des Rotors führen zu lastabhängigen Verformungen. </a:t>
            </a: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14</a:t>
            </a:fld>
            <a:endParaRPr lang="de-DE"/>
          </a:p>
        </p:txBody>
      </p:sp>
    </p:spTree>
    <p:extLst>
      <p:ext uri="{BB962C8B-B14F-4D97-AF65-F5344CB8AC3E}">
        <p14:creationId xmlns:p14="http://schemas.microsoft.com/office/powerpoint/2010/main" val="3374962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mj-lt"/>
              <a:buNone/>
            </a:pPr>
            <a:r>
              <a:rPr lang="de-DE" altLang="zh-CN" sz="1200" dirty="0">
                <a:effectLst/>
                <a:latin typeface="Times New Roman" panose="02020603050405020304" pitchFamily="18" charset="0"/>
                <a:ea typeface="DengXian" panose="02010600030101010101" pitchFamily="2" charset="-122"/>
              </a:rPr>
              <a:t>Auf d</a:t>
            </a:r>
            <a:r>
              <a:rPr lang="en-US" altLang="zh-CN" sz="1200" dirty="0" err="1">
                <a:effectLst/>
                <a:latin typeface="Times New Roman" panose="02020603050405020304" pitchFamily="18" charset="0"/>
                <a:ea typeface="DengXian" panose="02010600030101010101" pitchFamily="2" charset="-122"/>
              </a:rPr>
              <a:t>ies</a:t>
            </a:r>
            <a:r>
              <a:rPr lang="de-DE" altLang="zh-CN" sz="1200" dirty="0" err="1">
                <a:effectLst/>
                <a:latin typeface="Times New Roman" panose="02020603050405020304" pitchFamily="18" charset="0"/>
                <a:ea typeface="DengXian" panose="02010600030101010101" pitchFamily="2" charset="-122"/>
              </a:rPr>
              <a:t>em</a:t>
            </a:r>
            <a:r>
              <a:rPr lang="de-DE" altLang="zh-CN" sz="1200" dirty="0">
                <a:effectLst/>
                <a:latin typeface="Times New Roman" panose="02020603050405020304" pitchFamily="18" charset="0"/>
                <a:ea typeface="DengXian" panose="02010600030101010101" pitchFamily="2" charset="-122"/>
              </a:rPr>
              <a:t> Bild ist einige wichtigen Einflussgrößen auf Montageprozesse dargestellt worden. </a:t>
            </a:r>
          </a:p>
          <a:p>
            <a:pPr marL="342900" marR="0" lvl="0" indent="-342900" algn="l" defTabSz="914400" rtl="0" eaLnBrk="1" fontAlgn="base" latinLnBrk="0" hangingPunct="1">
              <a:lnSpc>
                <a:spcPct val="100000"/>
              </a:lnSpc>
              <a:spcBef>
                <a:spcPct val="30000"/>
              </a:spcBef>
              <a:spcAft>
                <a:spcPts val="600"/>
              </a:spcAft>
              <a:buClrTx/>
              <a:buSzTx/>
              <a:buFont typeface="+mj-lt"/>
              <a:buAutoNum type="arabicPeriod"/>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Eine Einflussgröße ist die Maßtoleranz des zu montierenden Bauteils.</a:t>
            </a:r>
            <a:r>
              <a:rPr lang="zh-CN" altLang="en-US" sz="1200" dirty="0">
                <a:effectLst/>
                <a:latin typeface="Times New Roman" panose="02020603050405020304" pitchFamily="18" charset="0"/>
                <a:ea typeface="DengXian" panose="02010600030101010101" pitchFamily="2" charset="-122"/>
              </a:rPr>
              <a:t> </a:t>
            </a:r>
            <a:endParaRPr lang="de-DE" altLang="zh-CN" sz="1200" dirty="0">
              <a:effectLst/>
              <a:latin typeface="Times New Roman" panose="02020603050405020304" pitchFamily="18" charset="0"/>
              <a:ea typeface="DengXian" panose="02010600030101010101" pitchFamily="2" charset="-122"/>
            </a:endParaRPr>
          </a:p>
          <a:p>
            <a:pPr marL="342900" indent="-342900">
              <a:spcAft>
                <a:spcPts val="600"/>
              </a:spcAft>
              <a:buFont typeface="+mj-lt"/>
              <a:buAutoNum type="arabicPeriod"/>
            </a:pP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In der aktuellen Mikromontage kommen häufig externe Messgeräte zum Einsatz, um die Informationen über die tatsächliche Lage der zu montierenden Bauteile zu erhalten. In diesem Fall ist jedoch die Messunsicherheit zu beachten.</a:t>
            </a:r>
          </a:p>
          <a:p>
            <a:pPr marL="342900" indent="-342900">
              <a:spcAft>
                <a:spcPts val="600"/>
              </a:spcAft>
              <a:buFont typeface="+mj-lt"/>
              <a:buAutoNum type="arabicPeriod"/>
            </a:pP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Bei den eingesetzten unterschiedlichen Fügetechnologien und dem gewählten bestimmten Fügeprozess stellen eine nicht vernachlässigbare Einflüsse auf die Genauigkeit eines Mikromontageprozesses dar. </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Zudem spielen Greiftechnologie, Positionen der Bauteile bzw. Roboterpose und Roboterkonfigurationen im Montageprozess auch eine wichtige Rolle.</a:t>
            </a:r>
          </a:p>
          <a:p>
            <a:pPr marL="0" indent="0">
              <a:spcAft>
                <a:spcPts val="600"/>
              </a:spcAft>
              <a:buFont typeface="+mj-lt"/>
              <a:buNone/>
            </a:pPr>
            <a:r>
              <a:rPr lang="de-DE" altLang="zh-CN" sz="1200" dirty="0">
                <a:effectLst/>
                <a:latin typeface="Times New Roman" panose="02020603050405020304" pitchFamily="18" charset="0"/>
                <a:ea typeface="DengXian" panose="02010600030101010101" pitchFamily="2" charset="-122"/>
              </a:rPr>
              <a:t>----------------------------------------------------------------------------------------------------------------------------------------</a:t>
            </a:r>
          </a:p>
          <a:p>
            <a:pPr marL="0" indent="0">
              <a:spcAft>
                <a:spcPts val="600"/>
              </a:spcAft>
              <a:buFont typeface="+mj-lt"/>
              <a:buNone/>
            </a:pPr>
            <a:r>
              <a:rPr lang="de-DE" altLang="zh-CN" sz="1200" b="1" dirty="0">
                <a:solidFill>
                  <a:srgbClr val="FF0000"/>
                </a:solidFill>
                <a:effectLst/>
                <a:latin typeface="Times New Roman" panose="02020603050405020304" pitchFamily="18" charset="0"/>
                <a:ea typeface="DengXian" panose="02010600030101010101" pitchFamily="2" charset="-122"/>
              </a:rPr>
              <a:t>Frage: </a:t>
            </a:r>
          </a:p>
          <a:p>
            <a:pPr marL="0" marR="0" lvl="0" indent="0" algn="l" defTabSz="914400" rtl="0" eaLnBrk="1" fontAlgn="base" latinLnBrk="0" hangingPunct="1">
              <a:lnSpc>
                <a:spcPct val="100000"/>
              </a:lnSpc>
              <a:spcBef>
                <a:spcPct val="30000"/>
              </a:spcBef>
              <a:spcAft>
                <a:spcPts val="600"/>
              </a:spcAft>
              <a:buClrTx/>
              <a:buSzTx/>
              <a:buFont typeface="+mj-lt"/>
              <a:buNone/>
              <a:tabLst/>
              <a:defRPr/>
            </a:pPr>
            <a:r>
              <a:rPr lang="de-DE" altLang="zh-CN" sz="1200" dirty="0">
                <a:effectLst/>
                <a:latin typeface="Times New Roman" panose="02020603050405020304" pitchFamily="18" charset="0"/>
                <a:ea typeface="DengXian" panose="02010600030101010101" pitchFamily="2" charset="-122"/>
              </a:rPr>
              <a:t>Die möglichen Fehler beim Greifvorgang eines Vakuumgreifers sind die Temperatur und Materialeigenschaften. Mit der Erhöhung der Temperatur nimmt der Steifigkeit des Vakuumgreifers ab. </a:t>
            </a:r>
            <a:endParaRPr lang="de-DE" altLang="zh-CN" sz="1200" b="1" dirty="0">
              <a:solidFill>
                <a:srgbClr val="FF0000"/>
              </a:solidFill>
              <a:effectLst/>
              <a:latin typeface="Times New Roman" panose="02020603050405020304" pitchFamily="18" charset="0"/>
              <a:ea typeface="DengXian" panose="02010600030101010101" pitchFamily="2" charset="-122"/>
            </a:endParaRPr>
          </a:p>
          <a:p>
            <a:pPr marL="342900" indent="-342900">
              <a:spcAft>
                <a:spcPts val="600"/>
              </a:spcAft>
              <a:buFont typeface="+mj-lt"/>
              <a:buAutoNum type="arabicPeriod"/>
            </a:pPr>
            <a:r>
              <a:rPr lang="de-DE" altLang="zh-CN" sz="1200" dirty="0">
                <a:solidFill>
                  <a:srgbClr val="FF0000"/>
                </a:solidFill>
                <a:effectLst/>
                <a:latin typeface="Times New Roman" panose="02020603050405020304" pitchFamily="18" charset="0"/>
                <a:ea typeface="DengXian" panose="02010600030101010101" pitchFamily="2" charset="-122"/>
              </a:rPr>
              <a:t>Positionen der Bauteile bzw. Roboter Ziele erlauben es spezielle Roboterpositionen aufzunehmen, sodass der Roboter zu einer bestimmten Position bewegt werden kann. </a:t>
            </a:r>
          </a:p>
          <a:p>
            <a:pPr marL="342900" indent="-342900">
              <a:spcAft>
                <a:spcPts val="600"/>
              </a:spcAft>
              <a:buFont typeface="+mj-lt"/>
              <a:buAutoNum type="arabicPeriod"/>
            </a:pPr>
            <a:r>
              <a:rPr lang="de-DE" altLang="zh-CN" sz="1200" dirty="0">
                <a:solidFill>
                  <a:srgbClr val="FF0000"/>
                </a:solidFill>
                <a:effectLst/>
                <a:latin typeface="Times New Roman" panose="02020603050405020304" pitchFamily="18" charset="0"/>
                <a:ea typeface="DengXian" panose="02010600030101010101" pitchFamily="2" charset="-122"/>
              </a:rPr>
              <a:t>Die Roboterkonfiguration beschreibt eine bestimmte Art zum Erreichen einer Position mit dem Roboter. </a:t>
            </a:r>
          </a:p>
          <a:p>
            <a:pPr marL="0" indent="0">
              <a:spcAft>
                <a:spcPts val="600"/>
              </a:spcAft>
              <a:buFont typeface="+mj-lt"/>
              <a:buNone/>
            </a:pPr>
            <a:endParaRPr lang="de-DE" altLang="zh-CN" sz="1200" dirty="0">
              <a:effectLst/>
              <a:latin typeface="Times New Roman" panose="02020603050405020304" pitchFamily="18" charset="0"/>
              <a:ea typeface="DengXian" panose="02010600030101010101" pitchFamily="2" charset="-122"/>
            </a:endParaRP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15</a:t>
            </a:fld>
            <a:endParaRPr lang="de-DE"/>
          </a:p>
        </p:txBody>
      </p:sp>
    </p:spTree>
    <p:extLst>
      <p:ext uri="{BB962C8B-B14F-4D97-AF65-F5344CB8AC3E}">
        <p14:creationId xmlns:p14="http://schemas.microsoft.com/office/powerpoint/2010/main" val="381666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mj-lt"/>
              <a:buNone/>
            </a:pPr>
            <a:r>
              <a:rPr lang="de-DE" altLang="zh-CN" sz="1200" dirty="0">
                <a:effectLst/>
                <a:latin typeface="Times New Roman" panose="02020603050405020304" pitchFamily="18" charset="0"/>
                <a:ea typeface="DengXian" panose="02010600030101010101" pitchFamily="2" charset="-122"/>
              </a:rPr>
              <a:t>Für Anwendungen höchster Präzision muss das thermische Verhalten der Kinematik stets mit betrachtet werden. </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Die thermisch bedingte geometrische Änderung der Glieder in einer Kinematik führt zu einer geometrischen Abweichung zwischen der wahren Geometrie und dem Steuerungsmodell. Es kommt daher zu einer Abweichung des TCP von seiner Sollpose. </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Als Ursache für die Erwärmung der Maschinenstruktur werden in zwei Typen unterteilen: innere und äußere Einflüsse, welche auf die Kinematik wirken.  </a:t>
            </a:r>
            <a:r>
              <a:rPr lang="zh-CN" altLang="en-US" sz="1200" dirty="0">
                <a:effectLst/>
                <a:latin typeface="Times New Roman" panose="02020603050405020304" pitchFamily="18" charset="0"/>
                <a:ea typeface="DengXian" panose="02010600030101010101" pitchFamily="2" charset="-122"/>
              </a:rPr>
              <a:t>下一页</a:t>
            </a:r>
            <a:endParaRPr lang="de-DE" altLang="zh-CN" sz="1200" dirty="0">
              <a:effectLst/>
              <a:latin typeface="Times New Roman" panose="02020603050405020304" pitchFamily="18" charset="0"/>
              <a:ea typeface="DengXian" panose="02010600030101010101" pitchFamily="2" charset="-122"/>
            </a:endParaRPr>
          </a:p>
          <a:p>
            <a:pPr marL="0" indent="0">
              <a:spcAft>
                <a:spcPts val="600"/>
              </a:spcAft>
              <a:buFont typeface="+mj-lt"/>
              <a:buNone/>
            </a:pPr>
            <a:r>
              <a:rPr lang="de-DE" altLang="zh-CN" sz="1200" dirty="0">
                <a:effectLst/>
                <a:latin typeface="Times New Roman" panose="02020603050405020304" pitchFamily="18" charset="0"/>
                <a:ea typeface="DengXian" panose="02010600030101010101" pitchFamily="2" charset="-122"/>
              </a:rPr>
              <a:t>----------------------------------------------------------------------------</a:t>
            </a:r>
            <a:endParaRPr lang="de-DE" altLang="zh-CN" sz="1200" dirty="0">
              <a:solidFill>
                <a:srgbClr val="FF0000"/>
              </a:solidFill>
              <a:effectLst/>
              <a:latin typeface="Times New Roman" panose="02020603050405020304" pitchFamily="18" charset="0"/>
              <a:ea typeface="DengXian" panose="02010600030101010101" pitchFamily="2" charset="-122"/>
            </a:endParaRPr>
          </a:p>
          <a:p>
            <a:pPr marL="0" indent="0">
              <a:spcAft>
                <a:spcPts val="600"/>
              </a:spcAft>
              <a:buFont typeface="+mj-lt"/>
              <a:buNone/>
            </a:pPr>
            <a:r>
              <a:rPr lang="de-DE" altLang="zh-CN" sz="1200" dirty="0">
                <a:solidFill>
                  <a:srgbClr val="FF0000"/>
                </a:solidFill>
                <a:effectLst/>
                <a:latin typeface="Times New Roman" panose="02020603050405020304" pitchFamily="18" charset="0"/>
                <a:ea typeface="DengXian" panose="02010600030101010101" pitchFamily="2" charset="-122"/>
              </a:rPr>
              <a:t>Frage:</a:t>
            </a:r>
          </a:p>
          <a:p>
            <a:pPr marL="0" indent="0">
              <a:spcAft>
                <a:spcPts val="600"/>
              </a:spcAft>
              <a:buFont typeface="+mj-lt"/>
              <a:buNone/>
            </a:pPr>
            <a:r>
              <a:rPr lang="de-DE" altLang="zh-CN" sz="1200" dirty="0">
                <a:solidFill>
                  <a:srgbClr val="FF0000"/>
                </a:solidFill>
                <a:effectLst/>
                <a:latin typeface="Times New Roman" panose="02020603050405020304" pitchFamily="18" charset="0"/>
                <a:ea typeface="DengXian" panose="02010600030101010101" pitchFamily="2" charset="-122"/>
              </a:rPr>
              <a:t>Wie Roboter Ziele und Roboterkonfigurationen auf die Robotergenauigkeit beeinflussen, ist in Kapitel 4 erläutert worden.</a:t>
            </a:r>
          </a:p>
          <a:p>
            <a:pPr marL="0" indent="0">
              <a:spcAft>
                <a:spcPts val="600"/>
              </a:spcAft>
              <a:buFont typeface="+mj-lt"/>
              <a:buNone/>
            </a:pPr>
            <a:r>
              <a:rPr lang="de-DE" altLang="zh-CN" sz="1200" dirty="0">
                <a:solidFill>
                  <a:srgbClr val="FF0000"/>
                </a:solidFill>
                <a:effectLst/>
                <a:latin typeface="Times New Roman" panose="02020603050405020304" pitchFamily="18" charset="0"/>
                <a:ea typeface="DengXian" panose="02010600030101010101" pitchFamily="2" charset="-122"/>
              </a:rPr>
              <a:t>Frage: Innere und äußere Einflüsse---------Siehe Folie 45</a:t>
            </a: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16</a:t>
            </a:fld>
            <a:endParaRPr lang="de-DE"/>
          </a:p>
        </p:txBody>
      </p:sp>
    </p:spTree>
    <p:extLst>
      <p:ext uri="{BB962C8B-B14F-4D97-AF65-F5344CB8AC3E}">
        <p14:creationId xmlns:p14="http://schemas.microsoft.com/office/powerpoint/2010/main" val="1658019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dirty="0"/>
              <a:t>Als nächstes möchte ich zur </a:t>
            </a:r>
            <a:r>
              <a:rPr lang="de-DE" altLang="zh-CN" sz="1200" dirty="0"/>
              <a:t>Modellierung von prozess- und roboterbedingten Einflüssen auf die Genauigkeit von VKR übergehen.</a:t>
            </a: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17</a:t>
            </a:fld>
            <a:endParaRPr lang="de-DE"/>
          </a:p>
        </p:txBody>
      </p:sp>
    </p:spTree>
    <p:extLst>
      <p:ext uri="{BB962C8B-B14F-4D97-AF65-F5344CB8AC3E}">
        <p14:creationId xmlns:p14="http://schemas.microsoft.com/office/powerpoint/2010/main" val="148926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dirty="0"/>
              <a:t>Bei der Modellierung werden die folgende Ansätze erfolgt:</a:t>
            </a:r>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18</a:t>
            </a:fld>
            <a:endParaRPr lang="de-DE"/>
          </a:p>
        </p:txBody>
      </p:sp>
    </p:spTree>
    <p:extLst>
      <p:ext uri="{BB962C8B-B14F-4D97-AF65-F5344CB8AC3E}">
        <p14:creationId xmlns:p14="http://schemas.microsoft.com/office/powerpoint/2010/main" val="2451192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dirty="0"/>
              <a:t>Das bei der Modellierung angewendete Handhabungsgerät ist </a:t>
            </a:r>
            <a:r>
              <a:rPr lang="de-DE" altLang="zh-CN" dirty="0" err="1"/>
              <a:t>kuka</a:t>
            </a:r>
            <a:r>
              <a:rPr lang="de-DE" altLang="zh-CN" dirty="0"/>
              <a:t> </a:t>
            </a:r>
            <a:r>
              <a:rPr lang="de-DE" altLang="zh-CN" dirty="0" err="1"/>
              <a:t>iiwa</a:t>
            </a:r>
            <a:r>
              <a:rPr lang="de-DE" altLang="zh-CN" dirty="0"/>
              <a:t>. Die Merkmale von </a:t>
            </a:r>
            <a:r>
              <a:rPr lang="de-DE" altLang="zh-CN" dirty="0" err="1"/>
              <a:t>iiwa</a:t>
            </a:r>
            <a:r>
              <a:rPr lang="de-DE" altLang="zh-CN" dirty="0"/>
              <a:t> sind zum Beispiel </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a:t>
            </a:r>
            <a:r>
              <a:rPr lang="de-DE" altLang="zh-CN" dirty="0"/>
              <a:t>, die Maximale Reichweite beträgt von 820 mm.</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a:t>
            </a:r>
            <a:r>
              <a:rPr lang="de-DE" altLang="zh-CN" dirty="0"/>
              <a:t> Es hat 7 Freiheitsgerade.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a:t>
            </a:r>
            <a:r>
              <a:rPr lang="de-DE" altLang="zh-CN" dirty="0"/>
              <a:t>Und die Wiederholgenauigkeit beträgt </a:t>
            </a:r>
            <a:r>
              <a:rPr lang="de-DE" altLang="zh-CN" dirty="0">
                <a:latin typeface="+mn-ea"/>
              </a:rPr>
              <a:t>± 0.100 mm, usw.</a:t>
            </a:r>
            <a:r>
              <a:rPr lang="zh-CN" altLang="en-US" sz="1200" dirty="0">
                <a:effectLst/>
                <a:latin typeface="Times New Roman" panose="02020603050405020304" pitchFamily="18" charset="0"/>
                <a:ea typeface="DengXian" panose="02010600030101010101" pitchFamily="2" charset="-122"/>
              </a:rPr>
              <a:t>下一页</a:t>
            </a:r>
            <a:endParaRPr lang="de-DE" altLang="zh-CN" sz="1200" dirty="0">
              <a:effectLst/>
              <a:latin typeface="Times New Roman" panose="02020603050405020304" pitchFamily="18" charset="0"/>
              <a:ea typeface="DengXian" panose="02010600030101010101" pitchFamily="2"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19</a:t>
            </a:fld>
            <a:endParaRPr lang="de-DE"/>
          </a:p>
        </p:txBody>
      </p:sp>
    </p:spTree>
    <p:extLst>
      <p:ext uri="{BB962C8B-B14F-4D97-AF65-F5344CB8AC3E}">
        <p14:creationId xmlns:p14="http://schemas.microsoft.com/office/powerpoint/2010/main" val="215220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mj-lt"/>
              <a:buNone/>
            </a:pPr>
            <a:r>
              <a:rPr lang="de-DE" altLang="zh-CN" sz="1200" dirty="0">
                <a:effectLst/>
                <a:latin typeface="Times New Roman" panose="02020603050405020304" pitchFamily="18" charset="0"/>
                <a:ea typeface="DengXian" panose="02010600030101010101" pitchFamily="2" charset="-122"/>
              </a:rPr>
              <a:t>Zunächst einmal möchte ich einen kurzer Überblick geben, was sie heute in der Präsentation erwartet.</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Im ersten Punkt werde ich Motivation und Ziel dieser Arbeit vorstellen.</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Dann möchte ich die theoretische Grundlagen erklären.</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Als nächstes möchte ich die prozess- und roboterbedingte Einflüsse auf die Robotergenauigkeit vorstellen.</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Im vierten Abschnitt behandele ich die Modellierung von diesen Einflüssen mit Hilfe von ABAQUS und MATLAB. </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Der fünfte Punkt behandele Konzepte zur Steigerung der Robotergenauigkeit basierend auf den modellierten Einflüssen.</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Im letzten Punkt möchte ich eine Zusammenfassung und einen Ausblick für diese Arbeit geben.</a:t>
            </a:r>
          </a:p>
        </p:txBody>
      </p:sp>
      <p:sp>
        <p:nvSpPr>
          <p:cNvPr id="4" name="Slide Number Placeholder 3"/>
          <p:cNvSpPr>
            <a:spLocks noGrp="1"/>
          </p:cNvSpPr>
          <p:nvPr>
            <p:ph type="sldNum" sz="quarter" idx="5"/>
          </p:nvPr>
        </p:nvSpPr>
        <p:spPr/>
        <p:txBody>
          <a:bodyPr/>
          <a:lstStyle/>
          <a:p>
            <a:fld id="{E4AA6088-1FF0-4E53-845C-EFEDD1C948F8}" type="slidenum">
              <a:rPr lang="de-DE" smtClean="0"/>
              <a:pPr/>
              <a:t>2</a:t>
            </a:fld>
            <a:endParaRPr lang="de-DE"/>
          </a:p>
        </p:txBody>
      </p:sp>
    </p:spTree>
    <p:extLst>
      <p:ext uri="{BB962C8B-B14F-4D97-AF65-F5344CB8AC3E}">
        <p14:creationId xmlns:p14="http://schemas.microsoft.com/office/powerpoint/2010/main" val="410357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sz="1800" dirty="0">
                <a:effectLst/>
                <a:latin typeface="Times New Roman" panose="02020603050405020304" pitchFamily="18" charset="0"/>
                <a:ea typeface="DengXian" panose="02010600030101010101" pitchFamily="2" charset="-122"/>
              </a:rPr>
              <a:t>Das Bild zeigt das vernetzte CAD-Modell.</a:t>
            </a:r>
          </a:p>
          <a:p>
            <a:r>
              <a:rPr lang="zh-CN" altLang="en-US" sz="1800" dirty="0">
                <a:effectLst/>
                <a:latin typeface="Times New Roman" panose="02020603050405020304" pitchFamily="18" charset="0"/>
                <a:ea typeface="DengXian" panose="02010600030101010101" pitchFamily="2" charset="-122"/>
              </a:rPr>
              <a:t>下一页 </a:t>
            </a:r>
            <a:r>
              <a:rPr lang="de-DE" altLang="zh-CN" sz="1800" dirty="0">
                <a:effectLst/>
                <a:latin typeface="Times New Roman" panose="02020603050405020304" pitchFamily="18" charset="0"/>
                <a:ea typeface="DengXian" panose="02010600030101010101" pitchFamily="2" charset="-122"/>
              </a:rPr>
              <a:t>Die Feinvernetzung des Roboterarms erfolgt mit Tetraeder-Elementen. </a:t>
            </a:r>
          </a:p>
          <a:p>
            <a:r>
              <a:rPr lang="zh-CN" altLang="en-US" sz="1800" dirty="0">
                <a:effectLst/>
                <a:latin typeface="Times New Roman" panose="02020603050405020304" pitchFamily="18" charset="0"/>
                <a:ea typeface="DengXian" panose="02010600030101010101" pitchFamily="2" charset="-122"/>
              </a:rPr>
              <a:t>下一页</a:t>
            </a:r>
            <a:r>
              <a:rPr lang="de-DE" altLang="zh-CN" sz="1800" dirty="0">
                <a:effectLst/>
                <a:latin typeface="Times New Roman" panose="02020603050405020304" pitchFamily="18" charset="0"/>
                <a:ea typeface="DengXian" panose="02010600030101010101" pitchFamily="2" charset="-122"/>
              </a:rPr>
              <a:t> Als Material wird </a:t>
            </a:r>
            <a:r>
              <a:rPr lang="de-DE" altLang="zh-CN" sz="1800" dirty="0">
                <a:latin typeface="+mn-ea"/>
              </a:rPr>
              <a:t>Aluminium verwendet. </a:t>
            </a:r>
          </a:p>
          <a:p>
            <a:r>
              <a:rPr lang="zh-CN" altLang="en-US" sz="1800" dirty="0">
                <a:effectLst/>
                <a:latin typeface="Times New Roman" panose="02020603050405020304" pitchFamily="18" charset="0"/>
                <a:ea typeface="DengXian" panose="02010600030101010101" pitchFamily="2" charset="-122"/>
              </a:rPr>
              <a:t>下一页 </a:t>
            </a:r>
            <a:r>
              <a:rPr lang="de-DE" altLang="zh-CN" sz="1800" dirty="0">
                <a:latin typeface="+mn-ea"/>
              </a:rPr>
              <a:t>Anzahl der Elemente und Knoten werden hier dargestellt.</a:t>
            </a:r>
          </a:p>
          <a:p>
            <a:endParaRPr lang="de-DE" altLang="zh-CN" sz="1800" strike="sngStrike" dirty="0">
              <a:latin typeface="+mn-ea"/>
            </a:endParaRPr>
          </a:p>
          <a:p>
            <a:r>
              <a:rPr lang="de-DE" altLang="zh-CN" sz="1800" strike="sngStrike" dirty="0">
                <a:effectLst/>
                <a:latin typeface="Times New Roman" panose="02020603050405020304" pitchFamily="18" charset="0"/>
                <a:ea typeface="DengXian" panose="02010600030101010101" pitchFamily="2" charset="-122"/>
              </a:rPr>
              <a:t>Die Gesamtanzahl der Elemente für das Modell mit Wandstärke 5 mm beträgt 304225 und die Gesamtanzahl der Knoten 76824. Die Gesamtanzahl der Elemente für das Modell mit Wandstärke 10 mm beträgt 409071 und die Gesamtanzahl der Knoten 93117.</a:t>
            </a:r>
            <a:endParaRPr lang="zh-CN" altLang="en-US" strike="sngStrike"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20</a:t>
            </a:fld>
            <a:endParaRPr lang="de-DE"/>
          </a:p>
        </p:txBody>
      </p:sp>
    </p:spTree>
    <p:extLst>
      <p:ext uri="{BB962C8B-B14F-4D97-AF65-F5344CB8AC3E}">
        <p14:creationId xmlns:p14="http://schemas.microsoft.com/office/powerpoint/2010/main" val="2600537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sz="1200" dirty="0">
                <a:effectLst/>
                <a:latin typeface="Times New Roman" panose="02020603050405020304" pitchFamily="18" charset="0"/>
                <a:ea typeface="DengXian" panose="02010600030101010101" pitchFamily="2" charset="-122"/>
              </a:rPr>
              <a:t>Zuerst wird die Nachgiebigkeit in ABAQUS simuliert.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a:t>
            </a:r>
            <a:r>
              <a:rPr lang="de-DE" altLang="zh-CN" sz="1200" dirty="0">
                <a:effectLst/>
                <a:latin typeface="Times New Roman" panose="02020603050405020304" pitchFamily="18" charset="0"/>
                <a:ea typeface="DengXian" panose="02010600030101010101" pitchFamily="2" charset="-122"/>
              </a:rPr>
              <a:t> Die Bilde</a:t>
            </a:r>
            <a:r>
              <a:rPr lang="zh-CN" altLang="en-US" sz="1200" dirty="0">
                <a:effectLst/>
                <a:latin typeface="Times New Roman" panose="02020603050405020304" pitchFamily="18" charset="0"/>
                <a:ea typeface="DengXian" panose="02010600030101010101" pitchFamily="2" charset="-122"/>
              </a:rPr>
              <a:t> </a:t>
            </a:r>
            <a:r>
              <a:rPr lang="de-DE" altLang="zh-CN" sz="1200" dirty="0">
                <a:effectLst/>
                <a:latin typeface="Times New Roman" panose="02020603050405020304" pitchFamily="18" charset="0"/>
                <a:ea typeface="DengXian" panose="02010600030101010101" pitchFamily="2" charset="-122"/>
              </a:rPr>
              <a:t>zeigen die Simulationsergebnisse von unterschiedliche Wandstärke unter Schwerkraft.</a:t>
            </a:r>
            <a:r>
              <a:rPr lang="zh-CN" altLang="en-US" sz="1200" dirty="0">
                <a:effectLst/>
                <a:latin typeface="Times New Roman" panose="02020603050405020304" pitchFamily="18" charset="0"/>
                <a:ea typeface="DengXian" panose="02010600030101010101" pitchFamily="2" charset="-122"/>
              </a:rPr>
              <a:t>下一页</a:t>
            </a:r>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21</a:t>
            </a:fld>
            <a:endParaRPr lang="de-DE"/>
          </a:p>
        </p:txBody>
      </p:sp>
    </p:spTree>
    <p:extLst>
      <p:ext uri="{BB962C8B-B14F-4D97-AF65-F5344CB8AC3E}">
        <p14:creationId xmlns:p14="http://schemas.microsoft.com/office/powerpoint/2010/main" val="78659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Die maximale Verformung des TCP von Wandstärke 5mm beträgt dabei ca. 0.12 mm.</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Während von Wandstärke 10 mm diese Wert dabei ca. 0.076 mm beträgt.</a:t>
            </a:r>
          </a:p>
          <a:p>
            <a:endParaRPr lang="de-DE"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noProof="0" dirty="0"/>
              <a:t>Dabei</a:t>
            </a:r>
            <a:r>
              <a:rPr lang="en-US" altLang="zh-CN" dirty="0"/>
              <a:t> muss </a:t>
            </a:r>
            <a:r>
              <a:rPr lang="de-DE" altLang="zh-CN" noProof="0" dirty="0"/>
              <a:t>beachten</a:t>
            </a:r>
            <a:r>
              <a:rPr lang="en-US" altLang="zh-CN" dirty="0"/>
              <a:t>, </a:t>
            </a:r>
            <a:r>
              <a:rPr lang="de-DE" altLang="zh-CN" noProof="0" dirty="0"/>
              <a:t>dass</a:t>
            </a:r>
            <a:r>
              <a:rPr lang="en-US" altLang="zh-CN" dirty="0"/>
              <a:t> die </a:t>
            </a:r>
            <a:r>
              <a:rPr lang="de-DE" altLang="zh-CN" noProof="0" dirty="0"/>
              <a:t>Verformung</a:t>
            </a:r>
            <a:r>
              <a:rPr lang="en-US" altLang="zh-CN" dirty="0"/>
              <a:t> von </a:t>
            </a:r>
            <a:r>
              <a:rPr lang="de-DE" altLang="zh-CN" noProof="0" dirty="0"/>
              <a:t>Roboterpose abhängen</a:t>
            </a:r>
            <a:r>
              <a:rPr lang="en-US" altLang="zh-CN" dirty="0"/>
              <a:t>.</a:t>
            </a:r>
            <a:endParaRPr lang="de-DE"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dirty="0"/>
              <a:t>Aus der Tabelle kann zusammenfasst werden, dass mit der Abnehmender Wandstärke die Nachgiebigkeit zunimmt.</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22</a:t>
            </a:fld>
            <a:endParaRPr lang="de-DE"/>
          </a:p>
        </p:txBody>
      </p:sp>
    </p:spTree>
    <p:extLst>
      <p:ext uri="{BB962C8B-B14F-4D97-AF65-F5344CB8AC3E}">
        <p14:creationId xmlns:p14="http://schemas.microsoft.com/office/powerpoint/2010/main" val="1367351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dirty="0"/>
              <a:t>In diesem Bild stellt die Lagen der Motoren in CAD-Modell und die Temperaturen dar. </a:t>
            </a:r>
          </a:p>
          <a:p>
            <a:r>
              <a:rPr lang="zh-CN" altLang="en-US" sz="1200" dirty="0">
                <a:effectLst/>
                <a:latin typeface="Times New Roman" panose="02020603050405020304" pitchFamily="18" charset="0"/>
                <a:ea typeface="DengXian" panose="02010600030101010101" pitchFamily="2" charset="-122"/>
              </a:rPr>
              <a:t>下一页</a:t>
            </a:r>
            <a:r>
              <a:rPr lang="de-DE" altLang="zh-CN" sz="1200" dirty="0">
                <a:effectLst/>
                <a:latin typeface="Times New Roman" panose="02020603050405020304" pitchFamily="18" charset="0"/>
                <a:ea typeface="DengXian" panose="02010600030101010101" pitchFamily="2" charset="-122"/>
              </a:rPr>
              <a:t> </a:t>
            </a:r>
            <a:r>
              <a:rPr lang="de-DE" altLang="zh-CN" dirty="0"/>
              <a:t>Die Raumtemperatur beträgt 23°C.</a:t>
            </a:r>
          </a:p>
          <a:p>
            <a:r>
              <a:rPr lang="zh-CN" altLang="en-US" sz="1200" dirty="0">
                <a:effectLst/>
                <a:latin typeface="Times New Roman" panose="02020603050405020304" pitchFamily="18" charset="0"/>
                <a:ea typeface="DengXian" panose="02010600030101010101" pitchFamily="2" charset="-122"/>
              </a:rPr>
              <a:t>下一页 </a:t>
            </a:r>
            <a:r>
              <a:rPr lang="de-DE" altLang="zh-CN" dirty="0"/>
              <a:t>Die Temperatur jedes Motors werden durch Annahme definiert. </a:t>
            </a:r>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23</a:t>
            </a:fld>
            <a:endParaRPr lang="de-DE"/>
          </a:p>
        </p:txBody>
      </p:sp>
    </p:spTree>
    <p:extLst>
      <p:ext uri="{BB962C8B-B14F-4D97-AF65-F5344CB8AC3E}">
        <p14:creationId xmlns:p14="http://schemas.microsoft.com/office/powerpoint/2010/main" val="2365993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sz="1200" dirty="0">
                <a:effectLst/>
                <a:latin typeface="Times New Roman" panose="02020603050405020304" pitchFamily="18" charset="0"/>
                <a:ea typeface="DengXian" panose="02010600030101010101" pitchFamily="2" charset="-122"/>
              </a:rPr>
              <a:t>Die Verlustleistung der Motoren wird in Wärme umgesetzt, sodass sich die Peripherie um den Motor erwärmen könnte. </a:t>
            </a:r>
          </a:p>
          <a:p>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Diese Abbildungen zeigen die thermische Verformung des Roboters mit 2 unterschiedliche Wandstärke. </a:t>
            </a:r>
          </a:p>
        </p:txBody>
      </p:sp>
      <p:sp>
        <p:nvSpPr>
          <p:cNvPr id="4" name="Slide Number Placeholder 3"/>
          <p:cNvSpPr>
            <a:spLocks noGrp="1"/>
          </p:cNvSpPr>
          <p:nvPr>
            <p:ph type="sldNum" sz="quarter" idx="5"/>
          </p:nvPr>
        </p:nvSpPr>
        <p:spPr/>
        <p:txBody>
          <a:bodyPr/>
          <a:lstStyle/>
          <a:p>
            <a:fld id="{E4AA6088-1FF0-4E53-845C-EFEDD1C948F8}" type="slidenum">
              <a:rPr lang="de-DE" smtClean="0"/>
              <a:pPr/>
              <a:t>24</a:t>
            </a:fld>
            <a:endParaRPr lang="de-DE"/>
          </a:p>
        </p:txBody>
      </p:sp>
    </p:spTree>
    <p:extLst>
      <p:ext uri="{BB962C8B-B14F-4D97-AF65-F5344CB8AC3E}">
        <p14:creationId xmlns:p14="http://schemas.microsoft.com/office/powerpoint/2010/main" val="93976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Die maximale Verformung des TCP von Wandstärke 5mm beträgt dabei ca. 0.59 mm mm.</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Während von Wandstärke 10 mm diese Wert dabei ca. 0.58 mm beträgt.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ltLang="zh-CN" sz="1200" dirty="0">
              <a:effectLst/>
              <a:latin typeface="Times New Roman" panose="02020603050405020304" pitchFamily="18" charset="0"/>
              <a:ea typeface="DengXian" panose="02010600030101010101" pitchFamily="2"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noProof="0" dirty="0"/>
              <a:t>Dabei</a:t>
            </a:r>
            <a:r>
              <a:rPr lang="en-US" altLang="zh-CN" dirty="0"/>
              <a:t> muss </a:t>
            </a:r>
            <a:r>
              <a:rPr lang="de-DE" altLang="zh-CN" noProof="0" dirty="0"/>
              <a:t>beachten</a:t>
            </a:r>
            <a:r>
              <a:rPr lang="en-US" altLang="zh-CN" dirty="0"/>
              <a:t>, </a:t>
            </a:r>
            <a:r>
              <a:rPr lang="de-DE" altLang="zh-CN" noProof="0" dirty="0"/>
              <a:t>dass</a:t>
            </a:r>
            <a:r>
              <a:rPr lang="en-US" altLang="zh-CN" dirty="0"/>
              <a:t> die </a:t>
            </a:r>
            <a:r>
              <a:rPr lang="de-DE" altLang="zh-CN" noProof="0" dirty="0"/>
              <a:t>Verformung</a:t>
            </a:r>
            <a:r>
              <a:rPr lang="en-US" altLang="zh-CN" dirty="0"/>
              <a:t> von </a:t>
            </a:r>
            <a:r>
              <a:rPr lang="de-DE" altLang="zh-CN" noProof="0" dirty="0"/>
              <a:t>Roboterpose abhängen</a:t>
            </a:r>
            <a:r>
              <a:rPr lang="en-US" altLang="zh-CN" dirty="0"/>
              <a:t>.</a:t>
            </a:r>
            <a:endParaRPr lang="de-DE"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sz="1800" dirty="0">
                <a:effectLst/>
                <a:latin typeface="Times New Roman" panose="02020603050405020304" pitchFamily="18" charset="0"/>
                <a:ea typeface="DengXian" panose="02010600030101010101" pitchFamily="2" charset="-122"/>
              </a:rPr>
              <a:t>Bei der Temperatursimulation beeinflussen die Wandstärke auf die thermische Verformung jedoch viel geringer</a:t>
            </a:r>
            <a:endParaRPr lang="de-DE" altLang="zh-CN" sz="1200" dirty="0">
              <a:effectLst/>
              <a:latin typeface="Times New Roman" panose="02020603050405020304" pitchFamily="18" charset="0"/>
              <a:ea typeface="DengXian" panose="02010600030101010101" pitchFamily="2" charset="-122"/>
            </a:endParaRPr>
          </a:p>
        </p:txBody>
      </p:sp>
      <p:sp>
        <p:nvSpPr>
          <p:cNvPr id="4" name="Slide Number Placeholder 3"/>
          <p:cNvSpPr>
            <a:spLocks noGrp="1"/>
          </p:cNvSpPr>
          <p:nvPr>
            <p:ph type="sldNum" sz="quarter" idx="5"/>
          </p:nvPr>
        </p:nvSpPr>
        <p:spPr/>
        <p:txBody>
          <a:bodyPr/>
          <a:lstStyle/>
          <a:p>
            <a:fld id="{E4AA6088-1FF0-4E53-845C-EFEDD1C948F8}" type="slidenum">
              <a:rPr lang="de-DE" smtClean="0"/>
              <a:pPr/>
              <a:t>25</a:t>
            </a:fld>
            <a:endParaRPr lang="de-DE"/>
          </a:p>
        </p:txBody>
      </p:sp>
    </p:spTree>
    <p:extLst>
      <p:ext uri="{BB962C8B-B14F-4D97-AF65-F5344CB8AC3E}">
        <p14:creationId xmlns:p14="http://schemas.microsoft.com/office/powerpoint/2010/main" val="6229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dirty="0"/>
              <a:t>Modellierung der geometrischen Fehler der Glieder</a:t>
            </a:r>
          </a:p>
          <a:p>
            <a:r>
              <a:rPr lang="de-DE" altLang="zh-CN" dirty="0"/>
              <a:t>Zunächst wird es hier angenommen, dass die </a:t>
            </a:r>
            <a:r>
              <a:rPr lang="de-DE" altLang="zh-CN" dirty="0" err="1"/>
              <a:t>Ablegeposition</a:t>
            </a:r>
            <a:r>
              <a:rPr lang="de-DE" altLang="zh-CN" dirty="0"/>
              <a:t> im einem Montageprozess da steht. Danach wird IKP und eine Roboterkonfiguration. Wie IKP berechnet wird, wird später näher gesprochen.</a:t>
            </a:r>
          </a:p>
          <a:p>
            <a:r>
              <a:rPr lang="zh-CN" altLang="en-US" sz="1200" dirty="0">
                <a:effectLst/>
                <a:latin typeface="Times New Roman" panose="02020603050405020304" pitchFamily="18" charset="0"/>
                <a:ea typeface="DengXian" panose="02010600030101010101" pitchFamily="2" charset="-122"/>
              </a:rPr>
              <a:t>下一页 </a:t>
            </a:r>
            <a:r>
              <a:rPr lang="de-DE" altLang="zh-CN" dirty="0"/>
              <a:t>Mit</a:t>
            </a:r>
            <a:r>
              <a:rPr lang="zh-CN" altLang="en-US" dirty="0"/>
              <a:t> </a:t>
            </a:r>
            <a:r>
              <a:rPr lang="de-DE" altLang="zh-CN" dirty="0"/>
              <a:t>diese</a:t>
            </a:r>
            <a:r>
              <a:rPr lang="zh-CN" altLang="en-US" dirty="0"/>
              <a:t> </a:t>
            </a:r>
            <a:r>
              <a:rPr lang="de-DE" altLang="zh-CN" dirty="0"/>
              <a:t>Pose</a:t>
            </a:r>
            <a:r>
              <a:rPr lang="zh-CN" altLang="en-US" dirty="0"/>
              <a:t> </a:t>
            </a:r>
            <a:r>
              <a:rPr lang="de-DE" altLang="zh-CN" dirty="0"/>
              <a:t>und</a:t>
            </a:r>
            <a:r>
              <a:rPr lang="zh-CN" altLang="en-US" dirty="0"/>
              <a:t> </a:t>
            </a:r>
            <a:r>
              <a:rPr lang="de-DE" altLang="zh-CN" dirty="0"/>
              <a:t>Roboterkonfiguration</a:t>
            </a:r>
            <a:r>
              <a:rPr lang="zh-CN" altLang="en-US" dirty="0"/>
              <a:t> </a:t>
            </a:r>
            <a:r>
              <a:rPr lang="de-DE" altLang="zh-CN" dirty="0"/>
              <a:t>können</a:t>
            </a:r>
            <a:r>
              <a:rPr lang="zh-CN" altLang="en-US" dirty="0"/>
              <a:t> </a:t>
            </a:r>
            <a:r>
              <a:rPr lang="de-DE" altLang="zh-CN" dirty="0"/>
              <a:t>die</a:t>
            </a:r>
            <a:r>
              <a:rPr lang="zh-CN" altLang="en-US" dirty="0"/>
              <a:t> </a:t>
            </a:r>
            <a:r>
              <a:rPr lang="de-DE" altLang="zh-CN" sz="1200" dirty="0"/>
              <a:t>Maßtoleranzempfindlichkeitsmatrix durch diese Formel ermittelt werden.</a:t>
            </a:r>
          </a:p>
          <a:p>
            <a:r>
              <a:rPr lang="zh-CN" altLang="en-US" sz="1200" dirty="0">
                <a:effectLst/>
                <a:latin typeface="Times New Roman" panose="02020603050405020304" pitchFamily="18" charset="0"/>
                <a:ea typeface="DengXian" panose="02010600030101010101" pitchFamily="2" charset="-122"/>
              </a:rPr>
              <a:t>下一页 </a:t>
            </a:r>
            <a:r>
              <a:rPr lang="de-DE" altLang="zh-CN" sz="1200" dirty="0"/>
              <a:t>Hier ist das Ergebnis.</a:t>
            </a:r>
            <a:endParaRPr lang="de-DE" altLang="zh-CN"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26</a:t>
            </a:fld>
            <a:endParaRPr lang="de-DE"/>
          </a:p>
        </p:txBody>
      </p:sp>
    </p:spTree>
    <p:extLst>
      <p:ext uri="{BB962C8B-B14F-4D97-AF65-F5344CB8AC3E}">
        <p14:creationId xmlns:p14="http://schemas.microsoft.com/office/powerpoint/2010/main" val="89417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dirty="0"/>
              <a:t>Ich nehme an, dass jede </a:t>
            </a:r>
            <a:r>
              <a:rPr lang="de-DE" altLang="zh-CN" sz="1200" dirty="0"/>
              <a:t>Armelement der geometrische Fehler bei 0.01 mm beträgt. </a:t>
            </a:r>
          </a:p>
          <a:p>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Dann bekommt man der Fehlervektor </a:t>
            </a:r>
            <a:r>
              <a:rPr lang="de-DE" altLang="zh-CN" sz="1200" dirty="0" err="1">
                <a:effectLst/>
                <a:latin typeface="Times New Roman" panose="02020603050405020304" pitchFamily="18" charset="0"/>
                <a:ea typeface="DengXian" panose="02010600030101010101" pitchFamily="2" charset="-122"/>
              </a:rPr>
              <a:t>delta</a:t>
            </a:r>
            <a:r>
              <a:rPr lang="de-DE" altLang="zh-CN" sz="1200" dirty="0">
                <a:effectLst/>
                <a:latin typeface="Times New Roman" panose="02020603050405020304" pitchFamily="18" charset="0"/>
                <a:ea typeface="DengXian" panose="02010600030101010101" pitchFamily="2" charset="-122"/>
              </a:rPr>
              <a:t> L.</a:t>
            </a:r>
            <a:endParaRPr lang="de-DE" altLang="zh-CN" sz="1200" dirty="0"/>
          </a:p>
          <a:p>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Jetzt sind </a:t>
            </a:r>
            <a:r>
              <a:rPr lang="de-DE" altLang="zh-CN" sz="1200" dirty="0" err="1">
                <a:effectLst/>
                <a:latin typeface="Times New Roman" panose="02020603050405020304" pitchFamily="18" charset="0"/>
                <a:ea typeface="DengXian" panose="02010600030101010101" pitchFamily="2" charset="-122"/>
              </a:rPr>
              <a:t>MEMatrix</a:t>
            </a:r>
            <a:r>
              <a:rPr lang="de-DE" altLang="zh-CN" sz="1200" dirty="0">
                <a:effectLst/>
                <a:latin typeface="Times New Roman" panose="02020603050405020304" pitchFamily="18" charset="0"/>
                <a:ea typeface="DengXian" panose="02010600030101010101" pitchFamily="2" charset="-122"/>
              </a:rPr>
              <a:t> und Fehlervektor </a:t>
            </a:r>
            <a:r>
              <a:rPr lang="de-DE" altLang="zh-CN" sz="1200" dirty="0" err="1">
                <a:effectLst/>
                <a:latin typeface="Times New Roman" panose="02020603050405020304" pitchFamily="18" charset="0"/>
                <a:ea typeface="DengXian" panose="02010600030101010101" pitchFamily="2" charset="-122"/>
              </a:rPr>
              <a:t>delta</a:t>
            </a:r>
            <a:r>
              <a:rPr lang="de-DE" altLang="zh-CN" sz="1200" dirty="0">
                <a:effectLst/>
                <a:latin typeface="Times New Roman" panose="02020603050405020304" pitchFamily="18" charset="0"/>
                <a:ea typeface="DengXian" panose="02010600030101010101" pitchFamily="2" charset="-122"/>
              </a:rPr>
              <a:t> L schon bekannt. </a:t>
            </a:r>
            <a:r>
              <a:rPr lang="de-DE" altLang="zh-CN" sz="1200" dirty="0"/>
              <a:t>Durch diese Formel kann der </a:t>
            </a:r>
            <a:r>
              <a:rPr lang="de-DE" altLang="zh-CN" sz="1200" dirty="0" err="1"/>
              <a:t>Posefehler</a:t>
            </a:r>
            <a:r>
              <a:rPr lang="de-DE" altLang="zh-CN" sz="1200" dirty="0"/>
              <a:t> </a:t>
            </a:r>
            <a:r>
              <a:rPr lang="de-DE" altLang="zh-CN" sz="1200" dirty="0" err="1"/>
              <a:t>delta</a:t>
            </a:r>
            <a:r>
              <a:rPr lang="de-DE" altLang="zh-CN" sz="1200" dirty="0"/>
              <a:t> p ermittelt werden.</a:t>
            </a:r>
          </a:p>
          <a:p>
            <a:r>
              <a:rPr lang="zh-CN" altLang="en-US" sz="1200" dirty="0">
                <a:effectLst/>
                <a:latin typeface="Times New Roman" panose="02020603050405020304" pitchFamily="18" charset="0"/>
                <a:ea typeface="DengXian" panose="02010600030101010101" pitchFamily="2" charset="-122"/>
              </a:rPr>
              <a:t>下一页 </a:t>
            </a:r>
            <a:r>
              <a:rPr lang="de-DE" altLang="zh-CN" sz="1200" dirty="0"/>
              <a:t>Nach der Berechnung sieht </a:t>
            </a:r>
            <a:r>
              <a:rPr lang="de-DE" altLang="zh-CN" sz="1200" dirty="0" err="1"/>
              <a:t>delta</a:t>
            </a:r>
            <a:r>
              <a:rPr lang="de-DE" altLang="zh-CN" sz="1200" dirty="0"/>
              <a:t> p so aus.</a:t>
            </a:r>
          </a:p>
        </p:txBody>
      </p:sp>
      <p:sp>
        <p:nvSpPr>
          <p:cNvPr id="4" name="Slide Number Placeholder 3"/>
          <p:cNvSpPr>
            <a:spLocks noGrp="1"/>
          </p:cNvSpPr>
          <p:nvPr>
            <p:ph type="sldNum" sz="quarter" idx="5"/>
          </p:nvPr>
        </p:nvSpPr>
        <p:spPr/>
        <p:txBody>
          <a:bodyPr/>
          <a:lstStyle/>
          <a:p>
            <a:fld id="{E4AA6088-1FF0-4E53-845C-EFEDD1C948F8}" type="slidenum">
              <a:rPr lang="de-DE" smtClean="0"/>
              <a:pPr/>
              <a:t>27</a:t>
            </a:fld>
            <a:endParaRPr lang="de-DE"/>
          </a:p>
        </p:txBody>
      </p:sp>
    </p:spTree>
    <p:extLst>
      <p:ext uri="{BB962C8B-B14F-4D97-AF65-F5344CB8AC3E}">
        <p14:creationId xmlns:p14="http://schemas.microsoft.com/office/powerpoint/2010/main" val="1286445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dirty="0"/>
              <a:t>Modellierung der Fehler in den Antriebsgrößen </a:t>
            </a:r>
          </a:p>
          <a:p>
            <a:r>
              <a:rPr lang="de-DE" altLang="zh-CN" dirty="0"/>
              <a:t>Analog wie gerade gesprochen wird, dass die </a:t>
            </a:r>
            <a:r>
              <a:rPr lang="de-DE" altLang="zh-CN" sz="1200" dirty="0" err="1"/>
              <a:t>Ablegeposition</a:t>
            </a:r>
            <a:r>
              <a:rPr lang="de-DE" altLang="zh-CN" sz="1200" dirty="0"/>
              <a:t> priori festgelegt wird. </a:t>
            </a:r>
          </a:p>
          <a:p>
            <a:r>
              <a:rPr lang="de-DE" altLang="zh-CN" sz="1200" dirty="0"/>
              <a:t>Ich nehme an, dass der Gelenkwinkel q3 als 45° ausgewählt wird. </a:t>
            </a:r>
          </a:p>
          <a:p>
            <a:r>
              <a:rPr lang="zh-CN" altLang="en-US" sz="1200" dirty="0">
                <a:effectLst/>
                <a:latin typeface="Times New Roman" panose="02020603050405020304" pitchFamily="18" charset="0"/>
                <a:ea typeface="DengXian" panose="02010600030101010101" pitchFamily="2" charset="-122"/>
              </a:rPr>
              <a:t>下一页 </a:t>
            </a:r>
            <a:r>
              <a:rPr lang="de-DE" altLang="zh-CN" sz="1200" dirty="0"/>
              <a:t>Nach der Berechnung bekommt man 8 verschiedene Mögliche Roboterkonfigurationen. </a:t>
            </a:r>
          </a:p>
          <a:p>
            <a:r>
              <a:rPr lang="zh-CN" altLang="en-US" sz="1200" dirty="0">
                <a:effectLst/>
                <a:latin typeface="Times New Roman" panose="02020603050405020304" pitchFamily="18" charset="0"/>
                <a:ea typeface="DengXian" panose="02010600030101010101" pitchFamily="2" charset="-122"/>
              </a:rPr>
              <a:t>下一页 </a:t>
            </a:r>
            <a:r>
              <a:rPr lang="de-DE" altLang="zh-CN" sz="1200" dirty="0"/>
              <a:t>Ich wähle die zweite Konfiguration. Es zeigt in diesem Bild.</a:t>
            </a:r>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28</a:t>
            </a:fld>
            <a:endParaRPr lang="de-DE"/>
          </a:p>
        </p:txBody>
      </p:sp>
    </p:spTree>
    <p:extLst>
      <p:ext uri="{BB962C8B-B14F-4D97-AF65-F5344CB8AC3E}">
        <p14:creationId xmlns:p14="http://schemas.microsoft.com/office/powerpoint/2010/main" val="47175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effectLst/>
                <a:latin typeface="Times New Roman" panose="02020603050405020304" pitchFamily="18" charset="0"/>
                <a:ea typeface="DengXian" panose="02010600030101010101" pitchFamily="2" charset="-122"/>
              </a:rPr>
              <a:t>下一页 </a:t>
            </a:r>
            <a:r>
              <a:rPr lang="de-DE" altLang="zh-CN" dirty="0"/>
              <a:t>Mit der Formel von SE kann </a:t>
            </a:r>
            <a:r>
              <a:rPr lang="de-DE" altLang="zh-CN" dirty="0" err="1"/>
              <a:t>SEMatrix</a:t>
            </a:r>
            <a:r>
              <a:rPr lang="de-DE" altLang="zh-CN" dirty="0"/>
              <a:t> berechnen.</a:t>
            </a:r>
          </a:p>
          <a:p>
            <a:r>
              <a:rPr lang="zh-CN" altLang="en-US" sz="1200" dirty="0">
                <a:effectLst/>
                <a:latin typeface="Times New Roman" panose="02020603050405020304" pitchFamily="18" charset="0"/>
                <a:ea typeface="DengXian" panose="02010600030101010101" pitchFamily="2" charset="-122"/>
              </a:rPr>
              <a:t>下一页 </a:t>
            </a:r>
            <a:r>
              <a:rPr lang="de-DE" altLang="zh-CN" dirty="0"/>
              <a:t>Dann wird </a:t>
            </a:r>
            <a:r>
              <a:rPr lang="de-DE" altLang="zh-CN" dirty="0" err="1"/>
              <a:t>Posefehler</a:t>
            </a:r>
            <a:r>
              <a:rPr lang="de-DE" altLang="zh-CN" dirty="0"/>
              <a:t> durch </a:t>
            </a:r>
            <a:r>
              <a:rPr lang="de-DE" altLang="zh-CN" dirty="0" err="1"/>
              <a:t>SEMatrix</a:t>
            </a:r>
            <a:r>
              <a:rPr lang="de-DE" altLang="zh-CN" dirty="0"/>
              <a:t> mal </a:t>
            </a:r>
            <a:r>
              <a:rPr lang="de-DE" altLang="zh-CN" dirty="0" err="1"/>
              <a:t>delta</a:t>
            </a:r>
            <a:r>
              <a:rPr lang="de-DE" altLang="zh-CN" dirty="0"/>
              <a:t> q ermittelt. </a:t>
            </a:r>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29</a:t>
            </a:fld>
            <a:endParaRPr lang="de-DE"/>
          </a:p>
        </p:txBody>
      </p:sp>
    </p:spTree>
    <p:extLst>
      <p:ext uri="{BB962C8B-B14F-4D97-AF65-F5344CB8AC3E}">
        <p14:creationId xmlns:p14="http://schemas.microsoft.com/office/powerpoint/2010/main" val="53149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sz="1200" dirty="0">
                <a:effectLst/>
                <a:latin typeface="Times New Roman" panose="02020603050405020304" pitchFamily="18" charset="0"/>
                <a:ea typeface="DengXian" panose="02010600030101010101" pitchFamily="2" charset="-122"/>
              </a:rPr>
              <a:t>Zunächst sind Motivation und das Ziel dieser Arbeit.</a:t>
            </a: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3</a:t>
            </a:fld>
            <a:endParaRPr lang="de-DE"/>
          </a:p>
        </p:txBody>
      </p:sp>
    </p:spTree>
    <p:extLst>
      <p:ext uri="{BB962C8B-B14F-4D97-AF65-F5344CB8AC3E}">
        <p14:creationId xmlns:p14="http://schemas.microsoft.com/office/powerpoint/2010/main" val="1450453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dirty="0"/>
              <a:t>Soweit zur Themafrage </a:t>
            </a:r>
            <a:r>
              <a:rPr lang="de-DE" altLang="zh-CN" sz="1200" dirty="0"/>
              <a:t>Entwicklung von Konzepten zur Steigerung der Robotergenauigkeit.</a:t>
            </a: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30</a:t>
            </a:fld>
            <a:endParaRPr lang="de-DE"/>
          </a:p>
        </p:txBody>
      </p:sp>
    </p:spTree>
    <p:extLst>
      <p:ext uri="{BB962C8B-B14F-4D97-AF65-F5344CB8AC3E}">
        <p14:creationId xmlns:p14="http://schemas.microsoft.com/office/powerpoint/2010/main" val="810314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dirty="0"/>
              <a:t>Entwicklung von Konzepten werden in folgenden Teile unterteilt. </a:t>
            </a:r>
          </a:p>
          <a:p>
            <a:r>
              <a:rPr lang="de-DE" altLang="zh-CN" dirty="0"/>
              <a:t>Zuerst ist</a:t>
            </a:r>
          </a:p>
          <a:p>
            <a:r>
              <a:rPr lang="zh-CN" altLang="en-US" sz="1200" dirty="0">
                <a:effectLst/>
                <a:latin typeface="Times New Roman" panose="02020603050405020304" pitchFamily="18" charset="0"/>
                <a:ea typeface="DengXian" panose="02010600030101010101" pitchFamily="2" charset="-122"/>
              </a:rPr>
              <a:t>下一页 </a:t>
            </a:r>
            <a:r>
              <a:rPr lang="de-DE" altLang="zh-CN" dirty="0"/>
              <a:t>Danach ist</a:t>
            </a:r>
          </a:p>
          <a:p>
            <a:r>
              <a:rPr lang="zh-CN" altLang="en-US" sz="1200" dirty="0">
                <a:effectLst/>
                <a:latin typeface="Times New Roman" panose="02020603050405020304" pitchFamily="18" charset="0"/>
                <a:ea typeface="DengXian" panose="02010600030101010101" pitchFamily="2" charset="-122"/>
              </a:rPr>
              <a:t>下一页 </a:t>
            </a:r>
            <a:r>
              <a:rPr lang="de-DE" altLang="zh-CN" dirty="0"/>
              <a:t>Schließlich ist</a:t>
            </a:r>
          </a:p>
        </p:txBody>
      </p:sp>
      <p:sp>
        <p:nvSpPr>
          <p:cNvPr id="4" name="Slide Number Placeholder 3"/>
          <p:cNvSpPr>
            <a:spLocks noGrp="1"/>
          </p:cNvSpPr>
          <p:nvPr>
            <p:ph type="sldNum" sz="quarter" idx="5"/>
          </p:nvPr>
        </p:nvSpPr>
        <p:spPr/>
        <p:txBody>
          <a:bodyPr/>
          <a:lstStyle/>
          <a:p>
            <a:fld id="{E4AA6088-1FF0-4E53-845C-EFEDD1C948F8}" type="slidenum">
              <a:rPr lang="de-DE" smtClean="0"/>
              <a:pPr/>
              <a:t>31</a:t>
            </a:fld>
            <a:endParaRPr lang="de-DE"/>
          </a:p>
        </p:txBody>
      </p:sp>
    </p:spTree>
    <p:extLst>
      <p:ext uri="{BB962C8B-B14F-4D97-AF65-F5344CB8AC3E}">
        <p14:creationId xmlns:p14="http://schemas.microsoft.com/office/powerpoint/2010/main" val="1519843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dirty="0" err="1"/>
              <a:t>Iiwa</a:t>
            </a:r>
            <a:r>
              <a:rPr lang="de-DE" altLang="zh-CN" dirty="0"/>
              <a:t> ist ein redundantes handhabungsgerät und hat eine Eigenschaft von Bewegung im </a:t>
            </a:r>
            <a:r>
              <a:rPr lang="de-DE" altLang="zh-CN" dirty="0" err="1"/>
              <a:t>Nullraum</a:t>
            </a:r>
            <a:r>
              <a:rPr lang="de-DE" altLang="zh-CN" dirty="0"/>
              <a:t>.</a:t>
            </a:r>
          </a:p>
          <a:p>
            <a:r>
              <a:rPr lang="de-DE" altLang="zh-CN" dirty="0"/>
              <a:t>Die Berechnung des IKP für </a:t>
            </a:r>
            <a:r>
              <a:rPr lang="de-DE" altLang="zh-CN" dirty="0" err="1"/>
              <a:t>iiwa</a:t>
            </a:r>
            <a:r>
              <a:rPr lang="de-DE" altLang="zh-CN" dirty="0"/>
              <a:t> sind </a:t>
            </a:r>
            <a:r>
              <a:rPr lang="zh-CN" altLang="en-US" sz="1200" dirty="0">
                <a:effectLst/>
                <a:latin typeface="Times New Roman" panose="02020603050405020304" pitchFamily="18" charset="0"/>
                <a:ea typeface="DengXian" panose="02010600030101010101" pitchFamily="2" charset="-122"/>
              </a:rPr>
              <a:t>下一页</a:t>
            </a:r>
            <a:endParaRPr lang="de-DE" altLang="zh-CN" dirty="0"/>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32</a:t>
            </a:fld>
            <a:endParaRPr lang="de-DE"/>
          </a:p>
        </p:txBody>
      </p:sp>
    </p:spTree>
    <p:extLst>
      <p:ext uri="{BB962C8B-B14F-4D97-AF65-F5344CB8AC3E}">
        <p14:creationId xmlns:p14="http://schemas.microsoft.com/office/powerpoint/2010/main" val="3430915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de-DE" altLang="zh-CN" dirty="0"/>
              <a:t>Die Bestimmung der empfindlichkeitsminimalen Roboterkonfiguration kann durch das Prozessdiagramm beschrieben.</a:t>
            </a:r>
          </a:p>
          <a:p>
            <a:pPr marL="0" indent="0">
              <a:buFont typeface="+mj-lt"/>
              <a:buNone/>
            </a:pPr>
            <a:r>
              <a:rPr lang="de-DE" altLang="zh-CN" dirty="0"/>
              <a:t>Es wird zuerst eine lokale empfindlichkeitsminimale Roboterkonfiguration für eine Wert von q3 ermittelt. Nach der Berechnung von alle q3 bekommt man viele lokale empfindlichkeitsminimale Roboterkonfiguration. Die wird hier in diesem Bild dargestellt. </a:t>
            </a:r>
          </a:p>
          <a:p>
            <a:r>
              <a:rPr lang="zh-CN" altLang="en-US" sz="1200" dirty="0">
                <a:effectLst/>
                <a:latin typeface="Times New Roman" panose="02020603050405020304" pitchFamily="18" charset="0"/>
                <a:ea typeface="DengXian" panose="02010600030101010101" pitchFamily="2" charset="-122"/>
              </a:rPr>
              <a:t>下一页 </a:t>
            </a:r>
            <a:r>
              <a:rPr lang="de-DE" altLang="zh-CN" sz="1200" dirty="0">
                <a:latin typeface="Times New Roman" panose="02020603050405020304" pitchFamily="18" charset="0"/>
                <a:cs typeface="Times New Roman" panose="02020603050405020304" pitchFamily="18" charset="0"/>
              </a:rPr>
              <a:t>Dabei kann eine beste Roboterkonfiguration im Bild gefunden werden</a:t>
            </a:r>
            <a:endParaRPr lang="de-DE" altLang="zh-CN" dirty="0"/>
          </a:p>
          <a:p>
            <a:pPr marL="228600" indent="-228600">
              <a:buFont typeface="+mj-lt"/>
              <a:buAutoNum type="arabicPeriod"/>
            </a:pPr>
            <a:endParaRPr lang="de-DE" altLang="zh-CN" dirty="0"/>
          </a:p>
          <a:p>
            <a:pPr marL="228600" indent="-228600">
              <a:buFont typeface="+mj-lt"/>
              <a:buAutoNum type="arabicPeriod"/>
            </a:pPr>
            <a:r>
              <a:rPr lang="de-DE" altLang="zh-CN" dirty="0"/>
              <a:t>q3 = -170°</a:t>
            </a:r>
          </a:p>
          <a:p>
            <a:pPr marL="342900" indent="-342900">
              <a:buFont typeface="+mj-lt"/>
              <a:buAutoNum type="arabicPeriod"/>
            </a:pPr>
            <a:r>
              <a:rPr lang="de-DE" altLang="zh-CN" dirty="0"/>
              <a:t>8 Konfigurationen ermitteln</a:t>
            </a:r>
          </a:p>
          <a:p>
            <a:pPr marL="342900" indent="-342900">
              <a:buFont typeface="+mj-lt"/>
              <a:buAutoNum type="arabicPeriod"/>
            </a:pPr>
            <a:r>
              <a:rPr lang="de-DE" altLang="zh-CN" dirty="0"/>
              <a:t>Konfigurationen prüfen, ob sie im Gelenkgrenzen liegen.</a:t>
            </a:r>
          </a:p>
          <a:p>
            <a:pPr marL="342900" indent="-342900">
              <a:buFont typeface="+mj-lt"/>
              <a:buAutoNum type="arabicPeriod"/>
            </a:pPr>
            <a:r>
              <a:rPr lang="de-DE" altLang="zh-CN" dirty="0"/>
              <a:t>Ja, SE berechnen. / Nein, Konfiguration werfen, zum Schritt 3.</a:t>
            </a:r>
          </a:p>
          <a:p>
            <a:pPr marL="342900" indent="-342900">
              <a:buFont typeface="+mj-lt"/>
              <a:buAutoNum type="arabicPeriod"/>
            </a:pPr>
            <a:r>
              <a:rPr lang="de-DE" altLang="zh-CN" dirty="0"/>
              <a:t>empfindlichkeitsminimale Roboterkonfiguration bestimmen</a:t>
            </a:r>
          </a:p>
          <a:p>
            <a:pPr marL="342900" indent="-342900">
              <a:buFont typeface="+mj-lt"/>
              <a:buAutoNum type="arabicPeriod"/>
            </a:pPr>
            <a:r>
              <a:rPr lang="de-DE" altLang="zh-CN" dirty="0"/>
              <a:t>in ein Array speichern</a:t>
            </a:r>
          </a:p>
          <a:p>
            <a:pPr marL="342900" indent="-342900">
              <a:buFont typeface="+mj-lt"/>
              <a:buAutoNum type="arabicPeriod"/>
            </a:pPr>
            <a:r>
              <a:rPr lang="de-DE" altLang="zh-CN" dirty="0"/>
              <a:t>q3 &gt;= -170° &amp;&amp; q3 &lt;= 170</a:t>
            </a:r>
          </a:p>
          <a:p>
            <a:pPr marL="342900" indent="-342900">
              <a:buFont typeface="+mj-lt"/>
              <a:buAutoNum type="arabicPeriod"/>
            </a:pPr>
            <a:r>
              <a:rPr lang="de-DE" altLang="zh-CN" dirty="0"/>
              <a:t>Ja, q3 += 2°, zum Schritt 2 </a:t>
            </a:r>
          </a:p>
          <a:p>
            <a:pPr marL="342900" indent="-342900">
              <a:buFont typeface="+mj-lt"/>
              <a:buAutoNum type="arabicPeriod"/>
            </a:pPr>
            <a:r>
              <a:rPr lang="de-DE" altLang="zh-CN" dirty="0"/>
              <a:t>Nein, Ende</a:t>
            </a:r>
          </a:p>
        </p:txBody>
      </p:sp>
      <p:sp>
        <p:nvSpPr>
          <p:cNvPr id="4" name="Slide Number Placeholder 3"/>
          <p:cNvSpPr>
            <a:spLocks noGrp="1"/>
          </p:cNvSpPr>
          <p:nvPr>
            <p:ph type="sldNum" sz="quarter" idx="5"/>
          </p:nvPr>
        </p:nvSpPr>
        <p:spPr/>
        <p:txBody>
          <a:bodyPr/>
          <a:lstStyle/>
          <a:p>
            <a:fld id="{E4AA6088-1FF0-4E53-845C-EFEDD1C948F8}" type="slidenum">
              <a:rPr lang="de-DE" smtClean="0"/>
              <a:pPr/>
              <a:t>33</a:t>
            </a:fld>
            <a:endParaRPr lang="de-DE"/>
          </a:p>
        </p:txBody>
      </p:sp>
    </p:spTree>
    <p:extLst>
      <p:ext uri="{BB962C8B-B14F-4D97-AF65-F5344CB8AC3E}">
        <p14:creationId xmlns:p14="http://schemas.microsoft.com/office/powerpoint/2010/main" val="2248963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dirty="0"/>
              <a:t>Bestimmung der empfindlichkeitsminimalen Roboterpose bzw. Roboterziele für eine Montageaufgabe</a:t>
            </a:r>
          </a:p>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dirty="0"/>
              <a:t>Bei einem Montageprozess wird die </a:t>
            </a:r>
            <a:r>
              <a:rPr lang="de-DE" altLang="zh-CN" dirty="0" err="1"/>
              <a:t>Ablegeposition</a:t>
            </a:r>
            <a:r>
              <a:rPr lang="de-DE" altLang="zh-CN" dirty="0"/>
              <a:t> vorher festgelegt. Abstand zwischen Greif- und </a:t>
            </a:r>
            <a:r>
              <a:rPr lang="de-DE" altLang="zh-CN" dirty="0" err="1"/>
              <a:t>Ablegeposition</a:t>
            </a:r>
            <a:r>
              <a:rPr lang="de-DE" altLang="zh-CN" dirty="0"/>
              <a:t>: 20 mm.</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sz="1200" dirty="0">
                <a:effectLst/>
                <a:latin typeface="Times New Roman" panose="02020603050405020304" pitchFamily="18" charset="0"/>
                <a:ea typeface="DengXian" panose="02010600030101010101" pitchFamily="2" charset="-122"/>
              </a:rPr>
              <a:t>Rot: </a:t>
            </a:r>
            <a:r>
              <a:rPr lang="de-DE" altLang="zh-CN" sz="1200" dirty="0" err="1"/>
              <a:t>Ablegeposition</a:t>
            </a:r>
            <a:r>
              <a:rPr lang="de-DE" altLang="zh-CN" sz="1200" dirty="0"/>
              <a:t>, Mögliche Greifposition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sz="1200" dirty="0"/>
              <a:t>Koordinaten der Greifposition kann so berechnen.</a:t>
            </a:r>
            <a:endParaRPr lang="de-DE"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dirty="0"/>
              <a:t>Dann sollen die Positionen der Bauteile bzw. die </a:t>
            </a:r>
            <a:r>
              <a:rPr lang="de-DE" altLang="zh-CN" dirty="0" err="1"/>
              <a:t>Greifpositon</a:t>
            </a:r>
            <a:r>
              <a:rPr lang="de-DE" altLang="zh-CN" dirty="0"/>
              <a:t> ausgewählt werden. Wo soll die </a:t>
            </a:r>
            <a:r>
              <a:rPr lang="de-DE" altLang="zh-CN" dirty="0" err="1"/>
              <a:t>Greifpositon</a:t>
            </a:r>
            <a:r>
              <a:rPr lang="de-DE" altLang="zh-CN" dirty="0"/>
              <a:t> liegen, um eine empfindlichkeitsminimale Roboterpose zu bekommen.</a:t>
            </a: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34</a:t>
            </a:fld>
            <a:endParaRPr lang="de-DE"/>
          </a:p>
        </p:txBody>
      </p:sp>
    </p:spTree>
    <p:extLst>
      <p:ext uri="{BB962C8B-B14F-4D97-AF65-F5344CB8AC3E}">
        <p14:creationId xmlns:p14="http://schemas.microsoft.com/office/powerpoint/2010/main" val="1959796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de-DE" altLang="zh-CN" dirty="0"/>
              <a:t>Die Koordinaten der Greifpositionen sind schon bekannt. Die Berechnung der Fehlerpose kann durch das Prozessdiagramm berechnet werden. Nach der Berechnung alle Greifpositionen werden die Fehler im diesem Bild </a:t>
            </a:r>
            <a:r>
              <a:rPr lang="de-DE" altLang="zh-CN" dirty="0" err="1"/>
              <a:t>dagestellt</a:t>
            </a:r>
            <a:r>
              <a:rPr lang="de-DE" altLang="zh-CN" dirty="0"/>
              <a:t>. </a:t>
            </a:r>
          </a:p>
          <a:p>
            <a:pPr marL="0" marR="0" lvl="0" indent="0" algn="l" defTabSz="914400" rtl="0" eaLnBrk="1" fontAlgn="base" latinLnBrk="0" hangingPunct="1">
              <a:lnSpc>
                <a:spcPct val="100000"/>
              </a:lnSpc>
              <a:spcBef>
                <a:spcPct val="30000"/>
              </a:spcBef>
              <a:spcAft>
                <a:spcPct val="0"/>
              </a:spcAft>
              <a:buClrTx/>
              <a:buSzTx/>
              <a:buFont typeface="+mj-lt"/>
              <a:buNone/>
              <a:tabLst/>
              <a:defRPr/>
            </a:pPr>
            <a:r>
              <a:rPr lang="zh-CN" altLang="en-US" sz="1200" dirty="0">
                <a:effectLst/>
                <a:latin typeface="Times New Roman" panose="02020603050405020304" pitchFamily="18" charset="0"/>
                <a:ea typeface="DengXian" panose="02010600030101010101" pitchFamily="2" charset="-122"/>
              </a:rPr>
              <a:t>下一页 </a:t>
            </a:r>
            <a:r>
              <a:rPr lang="de-DE" altLang="zh-CN" sz="1200" dirty="0">
                <a:latin typeface="Times New Roman" panose="02020603050405020304" pitchFamily="18" charset="0"/>
                <a:cs typeface="Times New Roman" panose="02020603050405020304" pitchFamily="18" charset="0"/>
              </a:rPr>
              <a:t>Dabei kann eine beste Greifposition im Bild gefunden werden</a:t>
            </a:r>
            <a:endParaRPr lang="de-DE" altLang="zh-CN" dirty="0"/>
          </a:p>
          <a:p>
            <a:pPr marL="0" indent="0">
              <a:buFont typeface="+mj-lt"/>
              <a:buNone/>
            </a:pPr>
            <a:endParaRPr lang="de-DE" altLang="zh-CN" dirty="0"/>
          </a:p>
          <a:p>
            <a:pPr marL="0" indent="0">
              <a:buFont typeface="+mj-lt"/>
              <a:buNone/>
            </a:pPr>
            <a:endParaRPr lang="de-DE" altLang="zh-CN" dirty="0"/>
          </a:p>
          <a:p>
            <a:pPr marL="228600" indent="-228600">
              <a:buFont typeface="+mj-lt"/>
              <a:buAutoNum type="arabicPeriod"/>
            </a:pPr>
            <a:r>
              <a:rPr lang="de-DE" altLang="zh-CN" dirty="0"/>
              <a:t>w = 0°,</a:t>
            </a:r>
          </a:p>
          <a:p>
            <a:pPr marL="228600" indent="-228600">
              <a:buFont typeface="+mj-lt"/>
              <a:buAutoNum type="arabicPeriod"/>
            </a:pPr>
            <a:r>
              <a:rPr lang="de-DE" altLang="zh-CN" dirty="0"/>
              <a:t>x, y berechnen,</a:t>
            </a:r>
          </a:p>
          <a:p>
            <a:pPr marL="228600" indent="-228600">
              <a:buFont typeface="+mj-lt"/>
              <a:buAutoNum type="arabicPeriod"/>
            </a:pPr>
            <a:r>
              <a:rPr lang="de-DE" altLang="zh-CN" dirty="0"/>
              <a:t>IKP durchführen</a:t>
            </a:r>
          </a:p>
          <a:p>
            <a:pPr marL="228600" indent="-228600">
              <a:buFont typeface="+mj-lt"/>
              <a:buAutoNum type="arabicPeriod"/>
            </a:pPr>
            <a:r>
              <a:rPr lang="de-DE" altLang="zh-CN" dirty="0"/>
              <a:t>ME ermitteln,</a:t>
            </a:r>
          </a:p>
          <a:p>
            <a:pPr marL="228600" indent="-228600">
              <a:buFont typeface="+mj-lt"/>
              <a:buAutoNum type="arabicPeriod"/>
            </a:pPr>
            <a:r>
              <a:rPr lang="de-DE" altLang="zh-CN" dirty="0" err="1"/>
              <a:t>Posefehler</a:t>
            </a:r>
            <a:r>
              <a:rPr lang="de-DE" altLang="zh-CN" dirty="0"/>
              <a:t> berechnen,</a:t>
            </a:r>
          </a:p>
          <a:p>
            <a:pPr marL="228600" indent="-228600">
              <a:buFont typeface="+mj-lt"/>
              <a:buAutoNum type="arabicPeriod"/>
            </a:pPr>
            <a:r>
              <a:rPr lang="de-DE" altLang="zh-CN" dirty="0"/>
              <a:t>In einen Array speichern,</a:t>
            </a:r>
          </a:p>
          <a:p>
            <a:pPr marL="228600" indent="-228600">
              <a:buFont typeface="+mj-lt"/>
              <a:buAutoNum type="arabicPeriod"/>
            </a:pPr>
            <a:r>
              <a:rPr lang="de-DE" altLang="zh-CN" dirty="0"/>
              <a:t>w &lt;= 360?</a:t>
            </a:r>
          </a:p>
          <a:p>
            <a:pPr marL="228600" indent="-228600">
              <a:buFont typeface="+mj-lt"/>
              <a:buAutoNum type="arabicPeriod"/>
            </a:pPr>
            <a:r>
              <a:rPr lang="de-DE" altLang="zh-CN" dirty="0"/>
              <a:t>Ja, w+=2°, zum Schritt 2,</a:t>
            </a:r>
          </a:p>
          <a:p>
            <a:pPr marL="228600" indent="-228600">
              <a:buFont typeface="+mj-lt"/>
              <a:buAutoNum type="arabicPeriod"/>
            </a:pPr>
            <a:r>
              <a:rPr lang="de-DE" altLang="zh-CN" dirty="0"/>
              <a:t>Nein, </a:t>
            </a:r>
            <a:r>
              <a:rPr lang="de-DE" altLang="zh-CN" dirty="0" err="1"/>
              <a:t>Posenfehler</a:t>
            </a:r>
            <a:r>
              <a:rPr lang="de-DE" altLang="zh-CN" dirty="0"/>
              <a:t> plotten.</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35</a:t>
            </a:fld>
            <a:endParaRPr lang="de-DE"/>
          </a:p>
        </p:txBody>
      </p:sp>
    </p:spTree>
    <p:extLst>
      <p:ext uri="{BB962C8B-B14F-4D97-AF65-F5344CB8AC3E}">
        <p14:creationId xmlns:p14="http://schemas.microsoft.com/office/powerpoint/2010/main" val="2217721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dirty="0"/>
              <a:t>Kompensationsstrategien werden durch zusätzliche Messtechnik oder Modellierung unterstützt, um die auf den Roboter einwirkende Temperaturen, Kräfte oder Verschiebungen zu ermitteln und mit geeigneten Strategien diesen Störeinflüssen entgegenzuwirken. </a:t>
            </a:r>
          </a:p>
          <a:p>
            <a:r>
              <a:rPr lang="de-DE" altLang="zh-CN" dirty="0"/>
              <a:t>Darüber hinaus ist die Strukturoptimierung bei der Auslegung der Roboterkinematik für Montageaufgaben ein wesentlicher Punkt. Durch die Verwendung von geringem Material in den Strukturelementen des Roboters kann nicht nur der Energieverbrauch gesenkt, sondern auch die Betriebsgeschwindigkeit erhöht werden.</a:t>
            </a: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36</a:t>
            </a:fld>
            <a:endParaRPr lang="de-DE"/>
          </a:p>
        </p:txBody>
      </p:sp>
    </p:spTree>
    <p:extLst>
      <p:ext uri="{BB962C8B-B14F-4D97-AF65-F5344CB8AC3E}">
        <p14:creationId xmlns:p14="http://schemas.microsoft.com/office/powerpoint/2010/main" val="218904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dirty="0"/>
              <a:t>Schließlich komme ich zur Zusammenfassung und Ausblick.</a:t>
            </a:r>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37</a:t>
            </a:fld>
            <a:endParaRPr lang="de-DE"/>
          </a:p>
        </p:txBody>
      </p:sp>
    </p:spTree>
    <p:extLst>
      <p:ext uri="{BB962C8B-B14F-4D97-AF65-F5344CB8AC3E}">
        <p14:creationId xmlns:p14="http://schemas.microsoft.com/office/powerpoint/2010/main" val="3019056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Font typeface="+mj-lt"/>
              <a:buAutoNum type="arabicPeriod"/>
            </a:pPr>
            <a:r>
              <a:rPr lang="de-DE" altLang="zh-CN" sz="1200" dirty="0">
                <a:latin typeface="Times New Roman" panose="02020603050405020304" pitchFamily="18" charset="0"/>
                <a:cs typeface="Times New Roman" panose="02020603050405020304" pitchFamily="18" charset="0"/>
              </a:rPr>
              <a:t>Die prozess- und roboterbedingte Einflüsse auf die Robotergenauigkeit werden grafisch dargestellt und auch jeweils ausführlich beschrieben. </a:t>
            </a:r>
          </a:p>
          <a:p>
            <a:pPr marL="342900" indent="-342900">
              <a:spcAft>
                <a:spcPts val="600"/>
              </a:spcAft>
              <a:buFont typeface="+mj-lt"/>
              <a:buAutoNum type="arabicPeriod"/>
            </a:pPr>
            <a:r>
              <a:rPr lang="de-DE" altLang="zh-CN" sz="1200" dirty="0">
                <a:latin typeface="Times New Roman" panose="02020603050405020304" pitchFamily="18" charset="0"/>
                <a:cs typeface="Times New Roman" panose="02020603050405020304" pitchFamily="18" charset="0"/>
              </a:rPr>
              <a:t>Um die Einflüsse zu modellieren, wurde ein mathematisches Modell in Robotics Toolbox erstellt. Mit dem und zusammen mit ABAQUS </a:t>
            </a:r>
            <a:r>
              <a:rPr lang="de-DE" altLang="zh-CN" sz="1200" dirty="0">
                <a:effectLst/>
                <a:latin typeface="Times New Roman" panose="02020603050405020304" pitchFamily="18" charset="0"/>
                <a:ea typeface="DengXian" panose="02010600030101010101" pitchFamily="2" charset="-122"/>
                <a:cs typeface="Times New Roman" panose="02020603050405020304" pitchFamily="18" charset="0"/>
              </a:rPr>
              <a:t>werden zum Teil der </a:t>
            </a:r>
            <a:r>
              <a:rPr lang="de-DE" altLang="zh-CN" sz="1200" dirty="0">
                <a:latin typeface="Times New Roman" panose="02020603050405020304" pitchFamily="18" charset="0"/>
                <a:cs typeface="Times New Roman" panose="02020603050405020304" pitchFamily="18" charset="0"/>
              </a:rPr>
              <a:t>prozess- und roboterbedingten </a:t>
            </a:r>
            <a:r>
              <a:rPr lang="de-DE" altLang="zh-CN" sz="1200" dirty="0">
                <a:effectLst/>
                <a:latin typeface="Times New Roman" panose="02020603050405020304" pitchFamily="18" charset="0"/>
                <a:ea typeface="DengXian" panose="02010600030101010101" pitchFamily="2" charset="-122"/>
                <a:cs typeface="Times New Roman" panose="02020603050405020304" pitchFamily="18" charset="0"/>
              </a:rPr>
              <a:t>Einflussfaktoren simuliert.</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cs typeface="Times New Roman" panose="02020603050405020304" pitchFamily="18" charset="0"/>
              </a:rPr>
              <a:t>Um den Einfluss auf die Robotergenauigkeit zu minimieren, wurden Konzepte entwickelt. Dabei steht hier zwei Möglichkeit zur Verfügung. </a:t>
            </a:r>
            <a:endParaRPr lang="de-DE" altLang="zh-CN" sz="1200" dirty="0">
              <a:latin typeface="Times New Roman" panose="02020603050405020304" pitchFamily="18" charset="0"/>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38</a:t>
            </a:fld>
            <a:endParaRPr lang="de-DE"/>
          </a:p>
        </p:txBody>
      </p:sp>
    </p:spTree>
    <p:extLst>
      <p:ext uri="{BB962C8B-B14F-4D97-AF65-F5344CB8AC3E}">
        <p14:creationId xmlns:p14="http://schemas.microsoft.com/office/powerpoint/2010/main" val="392252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Bei den Modellierungen der Einflüsse wird nur der Positionierungsfehler berücksichtigt. Dies reichte jedoch nicht aus, weil der Orientierungsfehler im Montageprozess auch eine wichtige Rolle gespielt hat. Deshalb ist die Modellierung der Einflüsse auf die Orientierungsgenauigkeit ebenfalls notwendig. </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tabLst/>
              <a:defRPr/>
            </a:pPr>
            <a:r>
              <a:rPr lang="de-DE" altLang="zh-CN" sz="1200" dirty="0">
                <a:effectLst/>
                <a:latin typeface="Times New Roman" panose="02020603050405020304" pitchFamily="18" charset="0"/>
                <a:ea typeface="DengXian" panose="02010600030101010101" pitchFamily="2" charset="-122"/>
              </a:rPr>
              <a:t>Darüber hinaus wird bei der Modellierung der Greifposition in dieser Studienarbeit nur die Greifposition in derselbe Ebene wie die </a:t>
            </a:r>
            <a:r>
              <a:rPr lang="de-DE" altLang="zh-CN" sz="1200" dirty="0" err="1">
                <a:effectLst/>
                <a:latin typeface="Times New Roman" panose="02020603050405020304" pitchFamily="18" charset="0"/>
                <a:ea typeface="DengXian" panose="02010600030101010101" pitchFamily="2" charset="-122"/>
              </a:rPr>
              <a:t>Ablegeposition</a:t>
            </a:r>
            <a:r>
              <a:rPr lang="de-DE" altLang="zh-CN" sz="1200" dirty="0">
                <a:effectLst/>
                <a:latin typeface="Times New Roman" panose="02020603050405020304" pitchFamily="18" charset="0"/>
                <a:ea typeface="DengXian" panose="02010600030101010101" pitchFamily="2" charset="-122"/>
              </a:rPr>
              <a:t> berücksichtigt. In der Praxis kann die Greifposition eine beliebige Position auf der Kugeloberfläche haben. </a:t>
            </a:r>
            <a:r>
              <a:rPr lang="de-DE"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Bei der Weiterentwicklung der Arbeit wäre es sinnvoll, dass die gesamte Kugeloberfläche mit der </a:t>
            </a:r>
            <a:r>
              <a:rPr lang="de-DE"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Ablegeposition</a:t>
            </a:r>
            <a:r>
              <a:rPr lang="de-DE"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als Mittelpunkt der Kugel betrachtet wird.</a:t>
            </a:r>
            <a:endParaRPr lang="zh-CN" alt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39</a:t>
            </a:fld>
            <a:endParaRPr lang="de-DE"/>
          </a:p>
        </p:txBody>
      </p:sp>
    </p:spTree>
    <p:extLst>
      <p:ext uri="{BB962C8B-B14F-4D97-AF65-F5344CB8AC3E}">
        <p14:creationId xmlns:p14="http://schemas.microsoft.com/office/powerpoint/2010/main" val="424624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ct val="30000"/>
              </a:spcBef>
              <a:spcAft>
                <a:spcPct val="0"/>
              </a:spcAft>
              <a:buClrTx/>
              <a:buSzTx/>
              <a:buFont typeface="+mj-lt"/>
              <a:buAutoNum type="arabicPeriod"/>
              <a:tabLst/>
              <a:defRPr/>
            </a:pPr>
            <a:r>
              <a:rPr lang="de-DE" altLang="zh-CN" sz="1800" kern="100" dirty="0">
                <a:effectLst/>
                <a:latin typeface="Arial" panose="020B0604020202020204" pitchFamily="34" charset="0"/>
                <a:ea typeface="SimSun" panose="02010600030101010101" pitchFamily="2" charset="-122"/>
                <a:cs typeface="Times New Roman" panose="02020603050405020304" pitchFamily="18" charset="0"/>
              </a:rPr>
              <a:t>Konventionelle Präzisionsmontagesysteme basieren zumeist auf hochgenauen kartesischen oder parallelkinematischen Robotersystemen. Die hohe Genauigkeit dieser Systeme ist aktuell nur auf Kosten der (Produkt, Varianten- und Bewegungs-) Flexibilität, des Verhältnisses von Arbeitsraum zu Bauraum und nicht zuletzt des Preises der Systeme zu erreichen. </a:t>
            </a:r>
            <a:r>
              <a:rPr lang="zh-CN" altLang="en-US" sz="1800" kern="100" dirty="0">
                <a:effectLst/>
                <a:latin typeface="Arial" panose="020B0604020202020204" pitchFamily="34" charset="0"/>
                <a:ea typeface="SimSun" panose="02010600030101010101" pitchFamily="2" charset="-122"/>
                <a:cs typeface="Times New Roman" panose="02020603050405020304" pitchFamily="18" charset="0"/>
              </a:rPr>
              <a:t>按 下一页</a:t>
            </a:r>
            <a:endParaRPr lang="de-DE" altLang="zh-CN" sz="1800" kern="100" dirty="0">
              <a:effectLst/>
              <a:latin typeface="Arial" panose="020B0604020202020204" pitchFamily="34" charset="0"/>
              <a:ea typeface="SimSun"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ct val="30000"/>
              </a:spcBef>
              <a:spcAft>
                <a:spcPct val="0"/>
              </a:spcAft>
              <a:buClrTx/>
              <a:buSzTx/>
              <a:buFont typeface="+mj-lt"/>
              <a:buAutoNum type="arabicPeriod"/>
              <a:tabLst/>
              <a:defRPr/>
            </a:pPr>
            <a:r>
              <a:rPr lang="de-DE" altLang="zh-CN" sz="1800" kern="100" dirty="0">
                <a:effectLst/>
                <a:latin typeface="Arial" panose="020B0604020202020204" pitchFamily="34" charset="0"/>
                <a:ea typeface="SimSun" panose="02010600030101010101" pitchFamily="2" charset="-122"/>
                <a:cs typeface="Times New Roman" panose="02020603050405020304" pitchFamily="18" charset="0"/>
              </a:rPr>
              <a:t>Vertikal-Knickarm-Roboter (VKR) sind industriell etablierte Handhabungssysteme, die mit den Vorteile von Günstigkeit und äußerst Flexibilität in der Präzisionsmontage aber selten angewendet werden. Durch ihre kinematische Struktur bzw. kinematische Kette weisen VKR eine vergleichsweise geringe Steifigkeit, hohe Stör- und Fehleranfälligkeit auf. </a:t>
            </a:r>
            <a:endParaRPr lang="zh-CN" altLang="zh-CN" sz="1800" kern="100" dirty="0">
              <a:effectLst/>
              <a:latin typeface="Arial" panose="020B0604020202020204" pitchFamily="34" charset="0"/>
              <a:ea typeface="SimSun"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4</a:t>
            </a:fld>
            <a:endParaRPr lang="de-DE"/>
          </a:p>
        </p:txBody>
      </p:sp>
    </p:spTree>
    <p:extLst>
      <p:ext uri="{BB962C8B-B14F-4D97-AF65-F5344CB8AC3E}">
        <p14:creationId xmlns:p14="http://schemas.microsoft.com/office/powerpoint/2010/main" val="377912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Es gibt leider keine technischen Bauteilzeichnungen verfügbar sind. Das in dieser Arbeit angewendete CAD-Modell weist </a:t>
            </a:r>
            <a:r>
              <a:rPr lang="zh-CN" altLang="zh-CN" sz="1200" dirty="0">
                <a:effectLst/>
                <a:ea typeface="Times New Roman" panose="02020603050405020304" pitchFamily="18" charset="0"/>
              </a:rPr>
              <a:t> </a:t>
            </a:r>
            <a:r>
              <a:rPr lang="de-DE" altLang="zh-CN" sz="1200" dirty="0">
                <a:effectLst/>
                <a:ea typeface="Times New Roman" panose="02020603050405020304" pitchFamily="18" charset="0"/>
              </a:rPr>
              <a:t>zum Teil </a:t>
            </a:r>
            <a:r>
              <a:rPr lang="de-DE" altLang="zh-CN" sz="1200" dirty="0">
                <a:effectLst/>
                <a:latin typeface="Times New Roman" panose="02020603050405020304" pitchFamily="18" charset="0"/>
                <a:ea typeface="DengXian" panose="02010600030101010101" pitchFamily="2" charset="-122"/>
              </a:rPr>
              <a:t>Unterschied mit dem realen Modell auf, was zu einem großen Fehler zwischen den Simulationsergebnissen und den tatsächlichen Ergebnissen führt. </a:t>
            </a:r>
          </a:p>
          <a:p>
            <a:pPr marL="342900" indent="-342900">
              <a:spcAft>
                <a:spcPts val="600"/>
              </a:spcAft>
              <a:buFont typeface="+mj-lt"/>
              <a:buAutoNum type="arabicPeriod"/>
            </a:pPr>
            <a:r>
              <a:rPr lang="de-DE" altLang="zh-CN" sz="1200" dirty="0">
                <a:effectLst/>
                <a:latin typeface="Times New Roman" panose="02020603050405020304" pitchFamily="18" charset="0"/>
                <a:ea typeface="DengXian" panose="02010600030101010101" pitchFamily="2" charset="-122"/>
              </a:rPr>
              <a:t>Auch bei der Simulation der Temperatur könnte es Abweichungen bei der Definition der Temperatur des Motors im Vergleich zur tatsächlichen Situation geben. Daher können bei weiterer Entwicklung der Arbeit zunächst die Temperatur des Antriebs von realen Roboters gemessen und dann mit diese Temperaturdaten FEM durchgeführt werden. Auf dieser Weise werden die Simulationsergebnisse aussagekräftiger.</a:t>
            </a: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40</a:t>
            </a:fld>
            <a:endParaRPr lang="de-DE"/>
          </a:p>
        </p:txBody>
      </p:sp>
    </p:spTree>
    <p:extLst>
      <p:ext uri="{BB962C8B-B14F-4D97-AF65-F5344CB8AC3E}">
        <p14:creationId xmlns:p14="http://schemas.microsoft.com/office/powerpoint/2010/main" val="19916373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de-DE" altLang="zh-CN" dirty="0"/>
              <a:t>Eine Auflistung weiterer innerer und äußerer Einflüsse auf eine Roboterkinematik ist in diesem Bild zu sehen. Wie gesagt, die Auswirkung der einzelnen Einflüsse hängt dabei stark von den Parametern des Industrieroboter ab.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de-DE" altLang="zh-CN" dirty="0"/>
              <a:t>Z.B. Eine exponierte Lage der Motoren führt beispielsweise zu einer besseren Wärmeabfuhr, während intern verbaute Motoren ihre Wärme nur über die Struktur des Roboters abgeben können und daher zu einer erhöhten Erwärmung der Armelemente beitragen.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de-DE" altLang="zh-CN" dirty="0"/>
              <a:t>Innere Einflüsse wirken – wie der Name bereits sagt - von innen heraus. Moderne Industrieroboter werden heutzutage überwiegend mit elektrischen Antrieben betrieben. Die widerstandsbedingte Verlustleistung wird in Wärme umgesetzt und nicht komplett abgeführt, sodass sich die Peripherie um den Motor erwärmt. Die Wärmequellen sind dabei lokal begrenzt und wirken punktuell auf die übrige Kinematik. In diesem Fall führen die betriebenen Motore deutlich zu einer Reduzierung der Montagegenauigkeit.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de-DE" altLang="zh-CN"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de-DE" altLang="zh-CN" dirty="0"/>
              <a:t>Äußere Einflüsse sind die Umgebungsbedingungen, denen der Roboter ausgesetzt ist. Diese lassen sich erneut in kurzzeitige oder langperiodische Einflüsse unterteilen.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de-DE" altLang="zh-CN" dirty="0"/>
              <a:t>Als langperiodische Einflüsse werden z.B. Heizkörper und Raumtemperatur verstanden. Zu den kurzzeitigen Einflüssen gehören in der Regel erzwungene Luftbewegungen und damit einhergehende Konvektion an der Maschine.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de-DE" altLang="zh-CN" dirty="0"/>
              <a:t>Hervorgerufen werden solche Einflüsse z.B. durch geöffnete Hallentüre oder bewegte Menschen in der unmittelbaren Umgebung.</a:t>
            </a: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45</a:t>
            </a:fld>
            <a:endParaRPr lang="de-DE"/>
          </a:p>
        </p:txBody>
      </p:sp>
    </p:spTree>
    <p:extLst>
      <p:ext uri="{BB962C8B-B14F-4D97-AF65-F5344CB8AC3E}">
        <p14:creationId xmlns:p14="http://schemas.microsoft.com/office/powerpoint/2010/main" val="214239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sz="1200" dirty="0"/>
              <a:t>Motoren 1 bis 3 wird bei 60 grad festgelegt, weil sie höhere Leistung und Traglast haben. Die letzten 4 Motoren haben relativ kleinere Leistungen und bewegen sich mit einer größeren Geschwindigkeit durch die Luft, was die </a:t>
            </a:r>
            <a:r>
              <a:rPr lang="de-DE" altLang="zh-CN" sz="1200" dirty="0">
                <a:hlinkClick r:id="rId3" action="ppaction://hlinksldjump"/>
              </a:rPr>
              <a:t>Abkühlung der Motoren </a:t>
            </a:r>
            <a:r>
              <a:rPr lang="de-DE" altLang="zh-CN" sz="1200" dirty="0"/>
              <a:t>stark beschleunigt. Deshalb sie als 40 grad gewählt werden.</a:t>
            </a:r>
          </a:p>
          <a:p>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47</a:t>
            </a:fld>
            <a:endParaRPr lang="de-DE"/>
          </a:p>
        </p:txBody>
      </p:sp>
    </p:spTree>
    <p:extLst>
      <p:ext uri="{BB962C8B-B14F-4D97-AF65-F5344CB8AC3E}">
        <p14:creationId xmlns:p14="http://schemas.microsoft.com/office/powerpoint/2010/main" val="256306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dirty="0"/>
              <a:t>Die mögliche Einsatzbereiche von VKR wie zum Beispiel: </a:t>
            </a:r>
            <a:r>
              <a:rPr lang="zh-CN" altLang="en-US" sz="1200" b="0" i="0" dirty="0">
                <a:solidFill>
                  <a:srgbClr val="000000"/>
                </a:solidFill>
                <a:effectLst/>
                <a:latin typeface="TimesNewRomanPSMT"/>
              </a:rPr>
              <a:t>下一页</a:t>
            </a:r>
            <a:endParaRPr lang="de-DE" altLang="zh-CN" dirty="0"/>
          </a:p>
          <a:p>
            <a:pPr marL="228600" marR="0" lvl="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de-DE" altLang="zh-CN" dirty="0"/>
              <a:t>Bestückung von Leiterplatten</a:t>
            </a:r>
            <a:r>
              <a:rPr lang="zh-CN" altLang="en-US" sz="1200" b="0" i="0" dirty="0">
                <a:solidFill>
                  <a:srgbClr val="000000"/>
                </a:solidFill>
                <a:effectLst/>
                <a:latin typeface="TimesNewRomanPSMT"/>
              </a:rPr>
              <a:t>下一页</a:t>
            </a:r>
            <a:endParaRPr lang="de-DE" altLang="zh-CN" dirty="0"/>
          </a:p>
          <a:p>
            <a:pPr marL="228600" marR="0" lvl="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zh-CN" altLang="en-US" sz="1200" b="0" i="0" dirty="0">
                <a:solidFill>
                  <a:srgbClr val="000000"/>
                </a:solidFill>
                <a:effectLst/>
                <a:latin typeface="TimesNewRomanPSMT"/>
              </a:rPr>
              <a:t>下一页</a:t>
            </a:r>
            <a:r>
              <a:rPr lang="de-DE" altLang="zh-CN" dirty="0"/>
              <a:t>Herstellung von Sensoren und Aktoren</a:t>
            </a:r>
            <a:r>
              <a:rPr lang="zh-CN" altLang="en-US" sz="1200" b="0" i="0" dirty="0">
                <a:solidFill>
                  <a:srgbClr val="000000"/>
                </a:solidFill>
                <a:effectLst/>
                <a:latin typeface="TimesNewRomanPSMT"/>
              </a:rPr>
              <a:t>下一页 </a:t>
            </a:r>
            <a:r>
              <a:rPr lang="de-DE" altLang="zh-CN" dirty="0"/>
              <a:t>und </a:t>
            </a:r>
          </a:p>
          <a:p>
            <a:pPr marL="228600" marR="0" lvl="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zh-CN" altLang="en-US" sz="1200" b="0" i="0" dirty="0">
                <a:solidFill>
                  <a:srgbClr val="000000"/>
                </a:solidFill>
                <a:effectLst/>
                <a:latin typeface="TimesNewRomanPSMT"/>
              </a:rPr>
              <a:t>下一页</a:t>
            </a:r>
            <a:r>
              <a:rPr lang="de-DE" altLang="zh-CN" dirty="0"/>
              <a:t>Montage im Karosseriebau</a:t>
            </a:r>
            <a:r>
              <a:rPr lang="zh-CN" altLang="en-US" sz="1200" b="0" i="0" dirty="0">
                <a:solidFill>
                  <a:srgbClr val="000000"/>
                </a:solidFill>
                <a:effectLst/>
                <a:latin typeface="TimesNewRomanPSMT"/>
              </a:rPr>
              <a:t>下一页</a:t>
            </a:r>
            <a:endParaRPr lang="zh-CN" altLang="en-US" dirty="0"/>
          </a:p>
          <a:p>
            <a:pPr marL="228600" marR="0" lvl="0" indent="-228600" algn="l" defTabSz="914400" rtl="0" eaLnBrk="1" fontAlgn="base" latinLnBrk="0" hangingPunct="1">
              <a:lnSpc>
                <a:spcPct val="100000"/>
              </a:lnSpc>
              <a:spcBef>
                <a:spcPct val="30000"/>
              </a:spcBef>
              <a:spcAft>
                <a:spcPct val="0"/>
              </a:spcAft>
              <a:buClrTx/>
              <a:buSzTx/>
              <a:buFont typeface="+mj-lt"/>
              <a:buAutoNum type="arabicPeriod"/>
              <a:tabLst/>
              <a:defRPr/>
            </a:pPr>
            <a:endParaRPr lang="de-DE" altLang="zh-CN"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5</a:t>
            </a:fld>
            <a:endParaRPr lang="de-DE"/>
          </a:p>
        </p:txBody>
      </p:sp>
    </p:spTree>
    <p:extLst>
      <p:ext uri="{BB962C8B-B14F-4D97-AF65-F5344CB8AC3E}">
        <p14:creationId xmlns:p14="http://schemas.microsoft.com/office/powerpoint/2010/main" val="2061101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sz="1800" dirty="0">
                <a:effectLst/>
                <a:latin typeface="Arial" panose="020B0604020202020204" pitchFamily="34" charset="0"/>
                <a:ea typeface="SimSun" panose="02010600030101010101" pitchFamily="2" charset="-122"/>
                <a:cs typeface="Times New Roman" panose="02020603050405020304" pitchFamily="18" charset="0"/>
              </a:rPr>
              <a:t>Industriell etablierte Methoden zur Genauigkeitssteigerung von VKR, wie Kalibrierung oder Mapping können die Nachteile von VKR nur bedingt kompensieren. Innovative Methoden wie das maschinelle Lernen oder die Integration moderner Sensortechnik bieten ein großes Potential zur intelligenten und genauigkeitsoptimierten Umsetzung von Montageprozessen mit VKR. </a:t>
            </a:r>
          </a:p>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sz="1800" dirty="0">
                <a:effectLst/>
                <a:latin typeface="Arial" panose="020B0604020202020204" pitchFamily="34" charset="0"/>
                <a:ea typeface="SimSun" panose="02010600030101010101" pitchFamily="2" charset="-122"/>
                <a:cs typeface="Times New Roman" panose="02020603050405020304" pitchFamily="18" charset="0"/>
              </a:rPr>
              <a:t>Um diesen Methoden in Präzisionsmontage einzusetzen, müssen zunächst die </a:t>
            </a:r>
            <a:r>
              <a:rPr lang="de-DE" altLang="zh-CN" sz="1800" dirty="0"/>
              <a:t>prozess- und roboterbedingten Einflüsse auf die Genauigkeit des VKR eingegangen und </a:t>
            </a:r>
            <a:r>
              <a:rPr lang="zh-CN" altLang="en-US" sz="1800" b="0" i="0" dirty="0">
                <a:solidFill>
                  <a:srgbClr val="000000"/>
                </a:solidFill>
                <a:effectLst/>
                <a:latin typeface="TimesNewRomanPSMT"/>
              </a:rPr>
              <a:t>下一页</a:t>
            </a:r>
            <a:r>
              <a:rPr lang="de-DE" altLang="zh-CN" sz="1800" dirty="0"/>
              <a:t> modelliert werden.</a:t>
            </a:r>
            <a:r>
              <a:rPr lang="zh-CN" altLang="en-US" sz="1800" b="0" i="0" dirty="0">
                <a:solidFill>
                  <a:srgbClr val="000000"/>
                </a:solidFill>
                <a:effectLst/>
                <a:latin typeface="TimesNewRomanPSMT"/>
              </a:rPr>
              <a:t>下一页 </a:t>
            </a:r>
            <a:r>
              <a:rPr lang="de-DE" altLang="zh-CN" sz="1800" dirty="0"/>
              <a:t>Mit Hilfe von modellierten Einflüssen können die Konzepte zur Steigerung der Robotergenauigkeit </a:t>
            </a:r>
            <a:r>
              <a:rPr lang="de-DE" altLang="zh-CN" sz="1800" b="0" dirty="0"/>
              <a:t>entwickeln.</a:t>
            </a:r>
            <a:endParaRPr lang="de-DE" altLang="zh-CN" sz="1800" dirty="0">
              <a:effectLst/>
              <a:latin typeface="Arial" panose="020B060402020202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4AA6088-1FF0-4E53-845C-EFEDD1C948F8}" type="slidenum">
              <a:rPr lang="de-DE" smtClean="0"/>
              <a:pPr/>
              <a:t>6</a:t>
            </a:fld>
            <a:endParaRPr lang="de-DE"/>
          </a:p>
        </p:txBody>
      </p:sp>
    </p:spTree>
    <p:extLst>
      <p:ext uri="{BB962C8B-B14F-4D97-AF65-F5344CB8AC3E}">
        <p14:creationId xmlns:p14="http://schemas.microsoft.com/office/powerpoint/2010/main" val="2104376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zh-CN" dirty="0"/>
              <a:t>Als nächst</a:t>
            </a:r>
            <a:r>
              <a:rPr lang="en-US" altLang="zh-CN" dirty="0"/>
              <a:t>es</a:t>
            </a:r>
            <a:r>
              <a:rPr lang="de-DE" altLang="zh-CN" dirty="0"/>
              <a:t> kommt die theoretische Grundlagen</a:t>
            </a:r>
            <a:endParaRPr lang="zh-CN" altLang="en-US" dirty="0"/>
          </a:p>
        </p:txBody>
      </p:sp>
      <p:sp>
        <p:nvSpPr>
          <p:cNvPr id="4" name="Slide Number Placeholder 3"/>
          <p:cNvSpPr>
            <a:spLocks noGrp="1"/>
          </p:cNvSpPr>
          <p:nvPr>
            <p:ph type="sldNum" sz="quarter" idx="5"/>
          </p:nvPr>
        </p:nvSpPr>
        <p:spPr/>
        <p:txBody>
          <a:bodyPr/>
          <a:lstStyle/>
          <a:p>
            <a:fld id="{E4AA6088-1FF0-4E53-845C-EFEDD1C948F8}" type="slidenum">
              <a:rPr lang="de-DE" smtClean="0"/>
              <a:pPr/>
              <a:t>7</a:t>
            </a:fld>
            <a:endParaRPr lang="de-DE"/>
          </a:p>
        </p:txBody>
      </p:sp>
    </p:spTree>
    <p:extLst>
      <p:ext uri="{BB962C8B-B14F-4D97-AF65-F5344CB8AC3E}">
        <p14:creationId xmlns:p14="http://schemas.microsoft.com/office/powerpoint/2010/main" val="2282419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sz="1800" b="0" i="0" dirty="0">
                <a:solidFill>
                  <a:srgbClr val="000000"/>
                </a:solidFill>
                <a:effectLst/>
                <a:latin typeface="TimesNewRomanPSMT"/>
              </a:rPr>
              <a:t>Finite-Elemente-Methode, oder kurz sage FEM ist ein allgemeines, bei unterschiedlichen physikalischen Aufgabenstellungen angewendetes numerisches Verfahren. </a:t>
            </a:r>
            <a:r>
              <a:rPr lang="zh-CN" altLang="en-US" sz="1800" b="0" i="0" dirty="0">
                <a:solidFill>
                  <a:srgbClr val="000000"/>
                </a:solidFill>
                <a:effectLst/>
                <a:latin typeface="TimesNewRomanPSMT"/>
              </a:rPr>
              <a:t>下一页</a:t>
            </a:r>
            <a:endParaRPr lang="de-DE" altLang="zh-CN" sz="1800" b="0" i="0" dirty="0">
              <a:solidFill>
                <a:srgbClr val="000000"/>
              </a:solidFill>
              <a:effectLst/>
              <a:latin typeface="TimesNewRomanPSM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sz="1800" b="0" i="0" dirty="0">
                <a:solidFill>
                  <a:srgbClr val="000000"/>
                </a:solidFill>
                <a:effectLst/>
                <a:latin typeface="TimesNewRomanPSMT"/>
              </a:rPr>
              <a:t>Sie kann zum Beispiel m</a:t>
            </a:r>
            <a:r>
              <a:rPr lang="de-DE" altLang="zh-CN" sz="1800" dirty="0"/>
              <a:t>echanisch und thermisch eingesetzt werden.</a:t>
            </a:r>
            <a:r>
              <a:rPr lang="zh-CN" altLang="en-US" sz="1800" b="0" i="0" dirty="0">
                <a:solidFill>
                  <a:srgbClr val="000000"/>
                </a:solidFill>
                <a:effectLst/>
                <a:latin typeface="TimesNewRomanPSMT"/>
              </a:rPr>
              <a:t>下一页</a:t>
            </a:r>
            <a:endParaRPr lang="de-DE" altLang="zh-CN" sz="18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sz="1800" b="0" i="0" dirty="0">
                <a:solidFill>
                  <a:srgbClr val="000000"/>
                </a:solidFill>
                <a:effectLst/>
                <a:latin typeface="TimesNewRomanPSMT"/>
              </a:rPr>
              <a:t>Bei m</a:t>
            </a:r>
            <a:r>
              <a:rPr lang="de-DE" altLang="zh-CN" sz="1800" dirty="0"/>
              <a:t>echanischen FEM können zum Beispiel Spannungsverteilung</a:t>
            </a:r>
            <a:r>
              <a:rPr lang="zh-CN" altLang="en-US" sz="1800" b="0" i="0" dirty="0">
                <a:solidFill>
                  <a:srgbClr val="000000"/>
                </a:solidFill>
                <a:effectLst/>
                <a:latin typeface="TimesNewRomanPSMT"/>
              </a:rPr>
              <a:t>下一页</a:t>
            </a:r>
            <a:r>
              <a:rPr lang="de-DE" altLang="zh-CN" sz="1800" b="0" i="0" dirty="0">
                <a:solidFill>
                  <a:srgbClr val="000000"/>
                </a:solidFill>
                <a:effectLst/>
                <a:latin typeface="TimesNewRomanPSMT"/>
              </a:rPr>
              <a:t> </a:t>
            </a:r>
            <a:r>
              <a:rPr lang="de-DE" altLang="zh-CN" sz="1800" dirty="0"/>
              <a:t>und Verformung</a:t>
            </a:r>
            <a:r>
              <a:rPr lang="zh-CN" altLang="en-US" sz="1800" b="0" i="0" dirty="0">
                <a:solidFill>
                  <a:srgbClr val="000000"/>
                </a:solidFill>
                <a:effectLst/>
                <a:latin typeface="TimesNewRomanPSMT"/>
              </a:rPr>
              <a:t>下一页</a:t>
            </a:r>
            <a:r>
              <a:rPr lang="de-DE" altLang="zh-CN" sz="1800" dirty="0"/>
              <a:t> analysiert werden.</a:t>
            </a:r>
          </a:p>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sz="1800" b="0" i="0" dirty="0">
                <a:solidFill>
                  <a:srgbClr val="000000"/>
                </a:solidFill>
                <a:effectLst/>
                <a:latin typeface="TimesNewRomanPSMT"/>
              </a:rPr>
              <a:t>Bei t</a:t>
            </a:r>
            <a:r>
              <a:rPr lang="de-DE" altLang="zh-CN" sz="1800" dirty="0"/>
              <a:t>hermisch FEM können zum Beispiel die Wärmeübertragung </a:t>
            </a:r>
            <a:r>
              <a:rPr lang="zh-CN" altLang="en-US" sz="1800" b="0" i="0" dirty="0">
                <a:solidFill>
                  <a:srgbClr val="000000"/>
                </a:solidFill>
                <a:effectLst/>
                <a:latin typeface="TimesNewRomanPSMT"/>
              </a:rPr>
              <a:t>下一页 </a:t>
            </a:r>
            <a:r>
              <a:rPr lang="de-DE" altLang="zh-CN" sz="1800" dirty="0"/>
              <a:t>und thermische Ausdehnung</a:t>
            </a:r>
            <a:r>
              <a:rPr lang="zh-CN" altLang="en-US" sz="1800" b="0" i="0" dirty="0">
                <a:solidFill>
                  <a:srgbClr val="000000"/>
                </a:solidFill>
                <a:effectLst/>
                <a:latin typeface="TimesNewRomanPSMT"/>
              </a:rPr>
              <a:t>下一页 </a:t>
            </a:r>
            <a:r>
              <a:rPr lang="de-DE" altLang="zh-CN" sz="1800" dirty="0"/>
              <a:t>berechnet werden,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ltLang="zh-CN" sz="1800" b="0" i="0" dirty="0">
              <a:solidFill>
                <a:srgbClr val="000000"/>
              </a:solidFill>
              <a:effectLst/>
              <a:latin typeface="TimesNewRomanPSMT"/>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ltLang="zh-CN" sz="1800" b="0" i="0" dirty="0">
              <a:solidFill>
                <a:srgbClr val="000000"/>
              </a:solidFill>
              <a:effectLst/>
              <a:latin typeface="TimesNewRomanPSMT"/>
            </a:endParaRPr>
          </a:p>
          <a:p>
            <a:pPr marL="0" marR="0" lvl="0" indent="0" algn="l" defTabSz="914400" rtl="0" eaLnBrk="1" fontAlgn="base" latinLnBrk="0" hangingPunct="1">
              <a:lnSpc>
                <a:spcPct val="100000"/>
              </a:lnSpc>
              <a:spcBef>
                <a:spcPct val="30000"/>
              </a:spcBef>
              <a:spcAft>
                <a:spcPct val="0"/>
              </a:spcAft>
              <a:buClrTx/>
              <a:buSzTx/>
              <a:buFontTx/>
              <a:buNone/>
              <a:tabLst/>
              <a:defRPr/>
            </a:pPr>
            <a:br>
              <a:rPr lang="de-DE" altLang="zh-CN" sz="2800" dirty="0"/>
            </a:br>
            <a:endParaRPr lang="de-DE"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4AA6088-1FF0-4E53-845C-EFEDD1C948F8}" type="slidenum">
              <a:rPr lang="de-DE" smtClean="0"/>
              <a:pPr/>
              <a:t>8</a:t>
            </a:fld>
            <a:endParaRPr lang="de-DE"/>
          </a:p>
        </p:txBody>
      </p:sp>
    </p:spTree>
    <p:extLst>
      <p:ext uri="{BB962C8B-B14F-4D97-AF65-F5344CB8AC3E}">
        <p14:creationId xmlns:p14="http://schemas.microsoft.com/office/powerpoint/2010/main" val="257289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mj-lt"/>
              <a:buNone/>
              <a:tabLst/>
              <a:defRPr/>
            </a:pPr>
            <a:r>
              <a:rPr lang="de-DE" altLang="zh-CN" sz="1800" b="0" i="0" dirty="0">
                <a:solidFill>
                  <a:srgbClr val="000000"/>
                </a:solidFill>
                <a:effectLst/>
                <a:latin typeface="TimesNewRomanPSMT"/>
              </a:rPr>
              <a:t>Die Empfindlichkeit besteht aus Strukturempfindlichkeit und Maßtoleranzempfindlichkeit.</a:t>
            </a:r>
            <a:r>
              <a:rPr lang="zh-CN" altLang="en-US" sz="1800" b="0" i="0" dirty="0">
                <a:solidFill>
                  <a:srgbClr val="000000"/>
                </a:solidFill>
                <a:effectLst/>
                <a:latin typeface="TimesNewRomanPSMT"/>
              </a:rPr>
              <a:t>下一页</a:t>
            </a:r>
            <a:endParaRPr lang="de-DE" altLang="zh-CN" sz="1800" b="0" i="0" dirty="0">
              <a:solidFill>
                <a:srgbClr val="000000"/>
              </a:solidFill>
              <a:effectLst/>
              <a:latin typeface="TimesNewRomanPSMT"/>
            </a:endParaRPr>
          </a:p>
          <a:p>
            <a:pPr marL="342900" marR="0" lvl="0" indent="-342900" algn="l" defTabSz="914400" rtl="0" eaLnBrk="1" fontAlgn="base" latinLnBrk="0" hangingPunct="1">
              <a:lnSpc>
                <a:spcPct val="100000"/>
              </a:lnSpc>
              <a:spcBef>
                <a:spcPct val="30000"/>
              </a:spcBef>
              <a:spcAft>
                <a:spcPct val="0"/>
              </a:spcAft>
              <a:buClrTx/>
              <a:buSzTx/>
              <a:buFont typeface="+mj-lt"/>
              <a:buAutoNum type="arabicPeriod"/>
              <a:tabLst/>
              <a:defRPr/>
            </a:pPr>
            <a:r>
              <a:rPr lang="de-DE" altLang="zh-CN" sz="1800" b="0" i="0" dirty="0">
                <a:solidFill>
                  <a:srgbClr val="000000"/>
                </a:solidFill>
                <a:effectLst/>
                <a:latin typeface="TimesNewRomanPSMT"/>
              </a:rPr>
              <a:t>Die Strukturempfindlichkeit (SE) gibt an, wie sich die Pose des Endeffektors (p) mit der Änderung der Antriebsgrößen (q) ändert.</a:t>
            </a:r>
            <a:r>
              <a:rPr lang="zh-CN" altLang="en-US" sz="1800" b="0" i="0" dirty="0">
                <a:solidFill>
                  <a:srgbClr val="000000"/>
                </a:solidFill>
                <a:effectLst/>
                <a:latin typeface="TimesNewRomanPSMT"/>
              </a:rPr>
              <a:t>下一页</a:t>
            </a:r>
            <a:endParaRPr lang="de-DE" altLang="zh-CN" sz="1800" b="0" i="0" dirty="0">
              <a:solidFill>
                <a:srgbClr val="000000"/>
              </a:solidFill>
              <a:effectLst/>
              <a:latin typeface="TimesNewRomanPSMT"/>
            </a:endParaRPr>
          </a:p>
          <a:p>
            <a:pPr marL="342900" marR="0" lvl="0" indent="-342900" algn="l" defTabSz="914400" rtl="0" eaLnBrk="1" fontAlgn="base" latinLnBrk="0" hangingPunct="1">
              <a:lnSpc>
                <a:spcPct val="100000"/>
              </a:lnSpc>
              <a:spcBef>
                <a:spcPct val="30000"/>
              </a:spcBef>
              <a:spcAft>
                <a:spcPct val="0"/>
              </a:spcAft>
              <a:buClrTx/>
              <a:buSzTx/>
              <a:buFont typeface="+mj-lt"/>
              <a:buAutoNum type="arabicPeriod"/>
              <a:tabLst/>
              <a:defRPr/>
            </a:pPr>
            <a:r>
              <a:rPr lang="de-DE" altLang="zh-CN" sz="1800" b="0" i="0" dirty="0">
                <a:solidFill>
                  <a:srgbClr val="000000"/>
                </a:solidFill>
                <a:effectLst/>
                <a:latin typeface="TimesNewRomanPSMT"/>
              </a:rPr>
              <a:t>Sie können durch </a:t>
            </a:r>
            <a:r>
              <a:rPr lang="de-DE" altLang="zh-CN" sz="1200" b="0" i="0" dirty="0">
                <a:solidFill>
                  <a:srgbClr val="000000"/>
                </a:solidFill>
                <a:effectLst/>
                <a:latin typeface="TimesNewRomanPSMT"/>
              </a:rPr>
              <a:t>Strukturempfindlichkeitsmatrix beschrieben werden.</a:t>
            </a:r>
            <a:r>
              <a:rPr lang="zh-CN" altLang="en-US" sz="1200" b="0" i="0" dirty="0">
                <a:solidFill>
                  <a:srgbClr val="000000"/>
                </a:solidFill>
                <a:effectLst/>
                <a:latin typeface="TimesNewRomanPSMT"/>
              </a:rPr>
              <a:t>下一页</a:t>
            </a:r>
            <a:endParaRPr lang="de-DE" altLang="zh-CN" sz="1200" b="0" i="0" dirty="0">
              <a:solidFill>
                <a:srgbClr val="000000"/>
              </a:solidFill>
              <a:effectLst/>
              <a:latin typeface="TimesNewRomanPSMT"/>
            </a:endParaRPr>
          </a:p>
          <a:p>
            <a:pPr marL="342900" marR="0" lvl="0" indent="-342900" algn="l" defTabSz="914400" rtl="0" eaLnBrk="1" fontAlgn="base" latinLnBrk="0" hangingPunct="1">
              <a:lnSpc>
                <a:spcPct val="100000"/>
              </a:lnSpc>
              <a:spcBef>
                <a:spcPct val="30000"/>
              </a:spcBef>
              <a:spcAft>
                <a:spcPct val="0"/>
              </a:spcAft>
              <a:buClrTx/>
              <a:buSzTx/>
              <a:buFont typeface="+mj-lt"/>
              <a:buAutoNum type="arabicPeriod"/>
              <a:tabLst/>
              <a:defRPr/>
            </a:pPr>
            <a:r>
              <a:rPr lang="de-DE"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Die Strukturempfindlichkeitsmatrix</a:t>
            </a:r>
            <a:r>
              <a:rPr lang="de-DE" altLang="zh-CN" sz="1800"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de-DE"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kann die Fehler in den Antriebsgrößen abschätzen. </a:t>
            </a:r>
            <a:r>
              <a:rPr lang="de-DE" altLang="zh-CN" sz="1800" strike="sngStrike" kern="100" dirty="0">
                <a:effectLst/>
                <a:latin typeface="Times New Roman" panose="02020603050405020304" pitchFamily="18" charset="0"/>
                <a:ea typeface="DengXian" panose="02010600030101010101" pitchFamily="2" charset="-122"/>
                <a:cs typeface="Times New Roman" panose="02020603050405020304" pitchFamily="18" charset="0"/>
              </a:rPr>
              <a:t>Wie</a:t>
            </a:r>
            <a:r>
              <a:rPr lang="de-DE" altLang="zh-CN" sz="1800" strike="sngStrike"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de-DE" altLang="zh-CN" sz="1800" strike="sngStrike" kern="100" dirty="0">
                <a:effectLst/>
                <a:latin typeface="Times New Roman" panose="02020603050405020304" pitchFamily="18" charset="0"/>
                <a:ea typeface="DengXian" panose="02010600030101010101" pitchFamily="2" charset="-122"/>
                <a:cs typeface="Times New Roman" panose="02020603050405020304" pitchFamily="18" charset="0"/>
              </a:rPr>
              <a:t>sich Fehler in den Antriebsgrößen (z.B. Fehlpositionierungen</a:t>
            </a:r>
            <a:r>
              <a:rPr lang="de-DE" altLang="zh-CN" sz="1800" strike="sngStrike"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de-DE" altLang="zh-CN" sz="1800" strike="sngStrike" kern="100" dirty="0">
                <a:effectLst/>
                <a:latin typeface="Times New Roman" panose="02020603050405020304" pitchFamily="18" charset="0"/>
                <a:ea typeface="DengXian" panose="02010600030101010101" pitchFamily="2" charset="-122"/>
                <a:cs typeface="Times New Roman" panose="02020603050405020304" pitchFamily="18" charset="0"/>
              </a:rPr>
              <a:t>der Antriebe) auf die Pose</a:t>
            </a:r>
            <a:r>
              <a:rPr lang="de-DE" altLang="zh-CN" sz="1800" strike="sngStrike"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de-DE" altLang="zh-CN" sz="1800" strike="sngStrike" kern="100" dirty="0">
                <a:effectLst/>
                <a:latin typeface="Times New Roman" panose="02020603050405020304" pitchFamily="18" charset="0"/>
                <a:ea typeface="DengXian" panose="02010600030101010101" pitchFamily="2" charset="-122"/>
                <a:cs typeface="Times New Roman" panose="02020603050405020304" pitchFamily="18" charset="0"/>
              </a:rPr>
              <a:t>des Endeffektors auswirken.</a:t>
            </a:r>
          </a:p>
          <a:p>
            <a:pPr marL="0" marR="0" lvl="0" indent="0" algn="l" defTabSz="914400" rtl="0" eaLnBrk="1" fontAlgn="base" latinLnBrk="0" hangingPunct="1">
              <a:lnSpc>
                <a:spcPct val="100000"/>
              </a:lnSpc>
              <a:spcBef>
                <a:spcPct val="30000"/>
              </a:spcBef>
              <a:spcAft>
                <a:spcPct val="0"/>
              </a:spcAft>
              <a:buClrTx/>
              <a:buSzTx/>
              <a:buFont typeface="+mj-lt"/>
              <a:buNone/>
              <a:tabLst/>
              <a:defRPr/>
            </a:pPr>
            <a:r>
              <a:rPr lang="de-DE" altLang="zh-CN" sz="1800" b="0" i="0" dirty="0">
                <a:solidFill>
                  <a:srgbClr val="000000"/>
                </a:solidFill>
                <a:effectLst/>
                <a:latin typeface="TimesNewRomanPSMT"/>
              </a:rPr>
              <a:t>Die Maßtoleranzempfindlichkeit (ME) gibt an, wie sich die Pose des Endeffektors (p) mit der Änderung der geometrischen Parameter der Struktur l ändert. </a:t>
            </a:r>
          </a:p>
          <a:p>
            <a:pPr marL="342900" marR="0" lvl="0" indent="-342900" algn="l" defTabSz="914400" rtl="0" eaLnBrk="1" fontAlgn="base" latinLnBrk="0" hangingPunct="1">
              <a:lnSpc>
                <a:spcPct val="100000"/>
              </a:lnSpc>
              <a:spcBef>
                <a:spcPct val="30000"/>
              </a:spcBef>
              <a:spcAft>
                <a:spcPct val="0"/>
              </a:spcAft>
              <a:buClrTx/>
              <a:buSzTx/>
              <a:buFont typeface="+mj-lt"/>
              <a:buAutoNum type="arabicPeriod"/>
              <a:tabLst/>
              <a:defRPr/>
            </a:pPr>
            <a:r>
              <a:rPr lang="zh-CN" altLang="en-US" sz="4000" b="0" i="0" dirty="0">
                <a:solidFill>
                  <a:srgbClr val="000000"/>
                </a:solidFill>
                <a:effectLst/>
                <a:latin typeface="TimesNewRomanPSMT"/>
              </a:rPr>
              <a:t>下一页</a:t>
            </a:r>
            <a:r>
              <a:rPr lang="de-DE" altLang="zh-CN" sz="4000" b="0" i="0" dirty="0">
                <a:solidFill>
                  <a:srgbClr val="000000"/>
                </a:solidFill>
                <a:effectLst/>
                <a:latin typeface="TimesNewRomanPSMT"/>
              </a:rPr>
              <a:t>Sie können durch </a:t>
            </a:r>
            <a:r>
              <a:rPr lang="de-DE" altLang="zh-CN" sz="2800" b="0" i="0" dirty="0">
                <a:solidFill>
                  <a:srgbClr val="000000"/>
                </a:solidFill>
                <a:effectLst/>
                <a:latin typeface="TimesNewRomanPSMT"/>
              </a:rPr>
              <a:t>Maßtoleranzempfindlichkeitsmatrix beschrieben werden. </a:t>
            </a:r>
          </a:p>
          <a:p>
            <a:pPr marL="342900" marR="0" lvl="0" indent="-342900" algn="l" defTabSz="914400" rtl="0" eaLnBrk="1" fontAlgn="base" latinLnBrk="0" hangingPunct="1">
              <a:lnSpc>
                <a:spcPct val="100000"/>
              </a:lnSpc>
              <a:spcBef>
                <a:spcPct val="30000"/>
              </a:spcBef>
              <a:spcAft>
                <a:spcPct val="0"/>
              </a:spcAft>
              <a:buClrTx/>
              <a:buSzTx/>
              <a:buFont typeface="+mj-lt"/>
              <a:buAutoNum type="arabicPeriod"/>
              <a:tabLst/>
              <a:defRPr/>
            </a:pPr>
            <a:r>
              <a:rPr lang="zh-CN" altLang="en-US" sz="1800" b="0" i="0" dirty="0">
                <a:solidFill>
                  <a:srgbClr val="000000"/>
                </a:solidFill>
                <a:effectLst/>
                <a:latin typeface="TimesNewRomanPSMT"/>
              </a:rPr>
              <a:t>下一页</a:t>
            </a:r>
            <a:r>
              <a:rPr lang="de-DE" altLang="zh-CN" sz="1800" b="0" i="0" dirty="0">
                <a:solidFill>
                  <a:srgbClr val="000000"/>
                </a:solidFill>
                <a:effectLst/>
                <a:latin typeface="TimesNewRomanPSMT"/>
              </a:rPr>
              <a:t>Die Maßtoleranzempfindlichkeitsmatrix kann die Fehler in den geometrischen Parametern bewerten. </a:t>
            </a:r>
            <a:r>
              <a:rPr lang="de-DE" altLang="zh-CN" sz="1800" b="0" i="0" strike="sngStrike" dirty="0">
                <a:solidFill>
                  <a:srgbClr val="000000"/>
                </a:solidFill>
                <a:effectLst/>
                <a:latin typeface="TimesNewRomanPSMT"/>
              </a:rPr>
              <a:t>Wie sich Fehler in den geometrischen Parametern (z.B. Längenänderungen der Glieder) auf die Pose des Endeffektors auswirken.</a:t>
            </a:r>
            <a:r>
              <a:rPr lang="de-DE" altLang="zh-CN" sz="4000" strike="sngStrike" dirty="0"/>
              <a:t> </a:t>
            </a:r>
            <a:br>
              <a:rPr lang="de-DE" altLang="zh-CN" sz="4000" dirty="0"/>
            </a:br>
            <a:br>
              <a:rPr lang="de-DE" altLang="zh-CN" sz="2800" dirty="0"/>
            </a:br>
            <a:endParaRPr lang="de-DE"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4AA6088-1FF0-4E53-845C-EFEDD1C948F8}" type="slidenum">
              <a:rPr lang="de-DE" smtClean="0"/>
              <a:pPr/>
              <a:t>9</a:t>
            </a:fld>
            <a:endParaRPr lang="de-DE"/>
          </a:p>
        </p:txBody>
      </p:sp>
    </p:spTree>
    <p:extLst>
      <p:ext uri="{BB962C8B-B14F-4D97-AF65-F5344CB8AC3E}">
        <p14:creationId xmlns:p14="http://schemas.microsoft.com/office/powerpoint/2010/main" val="100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16" descr="TU_Braunschweig_02"/>
          <p:cNvPicPr>
            <a:picLocks noChangeAspect="1" noChangeArrowheads="1"/>
          </p:cNvPicPr>
          <p:nvPr userDrawn="1"/>
        </p:nvPicPr>
        <p:blipFill rotWithShape="1">
          <a:blip r:embed="rId2" cstate="print"/>
          <a:srcRect b="24503"/>
          <a:stretch/>
        </p:blipFill>
        <p:spPr bwMode="auto">
          <a:xfrm>
            <a:off x="287340" y="1080000"/>
            <a:ext cx="8582401" cy="1997766"/>
          </a:xfrm>
          <a:prstGeom prst="rect">
            <a:avLst/>
          </a:prstGeom>
          <a:noFill/>
          <a:ln w="9525">
            <a:noFill/>
            <a:miter lim="800000"/>
            <a:headEnd/>
            <a:tailEnd/>
          </a:ln>
        </p:spPr>
      </p:pic>
      <p:pic>
        <p:nvPicPr>
          <p:cNvPr id="11" name="Grafik 10" descr="Namenszug farbig 2011_03_01.wmf"/>
          <p:cNvPicPr>
            <a:picLocks noChangeAspect="1"/>
          </p:cNvPicPr>
          <p:nvPr userDrawn="1"/>
        </p:nvPicPr>
        <p:blipFill>
          <a:blip r:embed="rId3" cstate="print"/>
          <a:stretch>
            <a:fillRect/>
          </a:stretch>
        </p:blipFill>
        <p:spPr>
          <a:xfrm>
            <a:off x="6811241" y="486000"/>
            <a:ext cx="2053179" cy="222780"/>
          </a:xfrm>
          <a:prstGeom prst="rect">
            <a:avLst/>
          </a:prstGeom>
        </p:spPr>
      </p:pic>
      <p:sp>
        <p:nvSpPr>
          <p:cNvPr id="5" name="Rectangle 17"/>
          <p:cNvSpPr>
            <a:spLocks noChangeArrowheads="1"/>
          </p:cNvSpPr>
          <p:nvPr userDrawn="1"/>
        </p:nvSpPr>
        <p:spPr bwMode="auto">
          <a:xfrm>
            <a:off x="287339" y="3077768"/>
            <a:ext cx="8583612" cy="1644253"/>
          </a:xfrm>
          <a:prstGeom prst="rect">
            <a:avLst/>
          </a:prstGeom>
          <a:solidFill>
            <a:srgbClr val="FFF0B2"/>
          </a:solidFill>
          <a:ln w="9525">
            <a:noFill/>
            <a:miter lim="800000"/>
            <a:headEnd/>
            <a:tailEnd/>
          </a:ln>
          <a:effectLst/>
        </p:spPr>
        <p:txBody>
          <a:bodyPr wrap="none" anchor="ctr"/>
          <a:lstStyle/>
          <a:p>
            <a:pPr algn="ctr"/>
            <a:r>
              <a:rPr lang="de-DE"/>
              <a:t>   </a:t>
            </a:r>
          </a:p>
        </p:txBody>
      </p:sp>
      <p:sp>
        <p:nvSpPr>
          <p:cNvPr id="8" name="Rectangle 18"/>
          <p:cNvSpPr>
            <a:spLocks noChangeArrowheads="1"/>
          </p:cNvSpPr>
          <p:nvPr userDrawn="1"/>
        </p:nvSpPr>
        <p:spPr bwMode="auto">
          <a:xfrm>
            <a:off x="287339" y="4680002"/>
            <a:ext cx="8583612" cy="215503"/>
          </a:xfrm>
          <a:prstGeom prst="rect">
            <a:avLst/>
          </a:prstGeom>
          <a:solidFill>
            <a:srgbClr val="BE1E3C"/>
          </a:solidFill>
          <a:ln w="9525">
            <a:noFill/>
            <a:miter lim="800000"/>
            <a:headEnd/>
            <a:tailEnd/>
          </a:ln>
          <a:effectLst/>
        </p:spPr>
        <p:txBody>
          <a:bodyPr wrap="none" anchor="ctr"/>
          <a:lstStyle/>
          <a:p>
            <a:endParaRPr lang="de-DE"/>
          </a:p>
        </p:txBody>
      </p:sp>
      <p:sp>
        <p:nvSpPr>
          <p:cNvPr id="3074" name="Rectangle 2"/>
          <p:cNvSpPr>
            <a:spLocks noGrp="1" noChangeArrowheads="1"/>
          </p:cNvSpPr>
          <p:nvPr>
            <p:ph type="ctrTitle" hasCustomPrompt="1"/>
          </p:nvPr>
        </p:nvSpPr>
        <p:spPr>
          <a:xfrm>
            <a:off x="831851" y="3129919"/>
            <a:ext cx="7772400" cy="792000"/>
          </a:xfrm>
        </p:spPr>
        <p:txBody>
          <a:bodyPr/>
          <a:lstStyle>
            <a:lvl1pPr>
              <a:defRPr/>
            </a:lvl1pPr>
          </a:lstStyle>
          <a:p>
            <a:r>
              <a:rPr lang="de-DE" dirty="0"/>
              <a:t>Studienarbeit: </a:t>
            </a:r>
            <a:br>
              <a:rPr lang="de-DE" dirty="0"/>
            </a:br>
            <a:r>
              <a:rPr lang="de-DE" dirty="0"/>
              <a:t>Modellierung prozess- und roboterbedingten Einflüssen auf die Genauigkeit von Vertikal-Knickarm-Robotern</a:t>
            </a:r>
          </a:p>
        </p:txBody>
      </p:sp>
      <p:sp>
        <p:nvSpPr>
          <p:cNvPr id="3075" name="Rectangle 3"/>
          <p:cNvSpPr>
            <a:spLocks noGrp="1" noChangeArrowheads="1"/>
          </p:cNvSpPr>
          <p:nvPr>
            <p:ph type="subTitle" idx="1" hasCustomPrompt="1"/>
          </p:nvPr>
        </p:nvSpPr>
        <p:spPr>
          <a:xfrm>
            <a:off x="830263" y="4124328"/>
            <a:ext cx="7747000" cy="250031"/>
          </a:xfrm>
        </p:spPr>
        <p:txBody>
          <a:bodyPr/>
          <a:lstStyle>
            <a:lvl1pPr>
              <a:defRPr/>
            </a:lvl1pPr>
          </a:lstStyle>
          <a:p>
            <a:r>
              <a:rPr lang="de-DE" dirty="0"/>
              <a:t>Qingfeng, Yang, 05.11.2020</a:t>
            </a:r>
          </a:p>
        </p:txBody>
      </p:sp>
      <p:pic>
        <p:nvPicPr>
          <p:cNvPr id="9" name="Picture 13" descr="TUBS_CO_150dpi"/>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 y="486000"/>
            <a:ext cx="2124001" cy="7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iederung">
    <p:spTree>
      <p:nvGrpSpPr>
        <p:cNvPr id="1" name=""/>
        <p:cNvGrpSpPr/>
        <p:nvPr/>
      </p:nvGrpSpPr>
      <p:grpSpPr>
        <a:xfrm>
          <a:off x="0" y="0"/>
          <a:ext cx="0" cy="0"/>
          <a:chOff x="0" y="0"/>
          <a:chExt cx="0" cy="0"/>
        </a:xfrm>
      </p:grpSpPr>
      <p:sp>
        <p:nvSpPr>
          <p:cNvPr id="3" name="Rectangle 6"/>
          <p:cNvSpPr>
            <a:spLocks noChangeArrowheads="1"/>
          </p:cNvSpPr>
          <p:nvPr userDrawn="1"/>
        </p:nvSpPr>
        <p:spPr bwMode="auto">
          <a:xfrm>
            <a:off x="0" y="1"/>
            <a:ext cx="9144000" cy="850106"/>
          </a:xfrm>
          <a:prstGeom prst="rect">
            <a:avLst/>
          </a:prstGeom>
          <a:solidFill>
            <a:schemeClr val="hlink"/>
          </a:solidFill>
          <a:ln w="0">
            <a:noFill/>
            <a:miter lim="800000"/>
            <a:headEnd/>
            <a:tailEnd/>
          </a:ln>
          <a:effectLst/>
        </p:spPr>
        <p:txBody>
          <a:bodyPr wrap="none" anchor="ctr"/>
          <a:lstStyle/>
          <a:p>
            <a:pPr algn="ctr"/>
            <a:endParaRPr lang="de-DE">
              <a:solidFill>
                <a:schemeClr val="accent2"/>
              </a:solidFill>
            </a:endParaRPr>
          </a:p>
        </p:txBody>
      </p:sp>
      <p:sp>
        <p:nvSpPr>
          <p:cNvPr id="2" name="Titel 1"/>
          <p:cNvSpPr>
            <a:spLocks noGrp="1"/>
          </p:cNvSpPr>
          <p:nvPr>
            <p:ph type="title"/>
          </p:nvPr>
        </p:nvSpPr>
        <p:spPr/>
        <p:txBody>
          <a:bodyPr/>
          <a:lstStyle>
            <a:lvl1pPr>
              <a:defRPr>
                <a:solidFill>
                  <a:schemeClr val="bg1"/>
                </a:solidFill>
              </a:defRPr>
            </a:lvl1pPr>
          </a:lstStyle>
          <a:p>
            <a:r>
              <a:rPr lang="en-US" altLang="zh-CN" dirty="0"/>
              <a:t>Click to edit Master title style</a:t>
            </a:r>
            <a:endParaRPr lang="de-DE" dirty="0"/>
          </a:p>
        </p:txBody>
      </p:sp>
      <p:sp>
        <p:nvSpPr>
          <p:cNvPr id="4" name="Rectangle 3"/>
          <p:cNvSpPr>
            <a:spLocks noGrp="1" noChangeArrowheads="1"/>
          </p:cNvSpPr>
          <p:nvPr userDrawn="1">
            <p:ph type="body" idx="1"/>
          </p:nvPr>
        </p:nvSpPr>
        <p:spPr bwMode="gray">
          <a:xfrm>
            <a:off x="431800" y="1004888"/>
            <a:ext cx="8370888" cy="3467100"/>
          </a:xfrm>
          <a:noFill/>
        </p:spPr>
        <p:txBody>
          <a:bodyPr/>
          <a:lstStyle/>
          <a:p>
            <a:pPr lvl="0">
              <a:buClr>
                <a:srgbClr val="C0C0C0"/>
              </a:buClr>
            </a:pPr>
            <a:r>
              <a:rPr lang="en-US" altLang="zh-CN" sz="1500" dirty="0">
                <a:solidFill>
                  <a:srgbClr val="C0C0C0"/>
                </a:solidFill>
              </a:rPr>
              <a:t>Click to edit Master text styles</a:t>
            </a:r>
          </a:p>
          <a:p>
            <a:pPr lvl="1">
              <a:buClr>
                <a:srgbClr val="C0C0C0"/>
              </a:buClr>
            </a:pPr>
            <a:r>
              <a:rPr lang="en-US" altLang="zh-CN" sz="1500" dirty="0">
                <a:solidFill>
                  <a:srgbClr val="C0C0C0"/>
                </a:solidFill>
              </a:rPr>
              <a:t>Second level</a:t>
            </a:r>
          </a:p>
          <a:p>
            <a:pPr lvl="2">
              <a:buClr>
                <a:srgbClr val="C0C0C0"/>
              </a:buClr>
            </a:pPr>
            <a:r>
              <a:rPr lang="en-US" altLang="zh-CN" sz="1500" dirty="0">
                <a:solidFill>
                  <a:srgbClr val="C0C0C0"/>
                </a:solidFill>
              </a:rPr>
              <a:t>Third level</a:t>
            </a:r>
          </a:p>
          <a:p>
            <a:pPr lvl="3">
              <a:buClr>
                <a:srgbClr val="C0C0C0"/>
              </a:buClr>
            </a:pPr>
            <a:r>
              <a:rPr lang="en-US" altLang="zh-CN" sz="1500" dirty="0">
                <a:solidFill>
                  <a:srgbClr val="C0C0C0"/>
                </a:solidFill>
              </a:rPr>
              <a:t>Fourth level</a:t>
            </a:r>
          </a:p>
          <a:p>
            <a:pPr lvl="4">
              <a:buClr>
                <a:srgbClr val="C0C0C0"/>
              </a:buClr>
            </a:pPr>
            <a:r>
              <a:rPr lang="en-US" altLang="zh-CN" sz="1500" dirty="0">
                <a:solidFill>
                  <a:srgbClr val="C0C0C0"/>
                </a:solidFill>
              </a:rPr>
              <a:t>Fifth level</a:t>
            </a:r>
            <a:endParaRPr lang="de-DE" sz="1500" dirty="0">
              <a:solidFill>
                <a:srgbClr val="C0C0C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ischentitel_1">
    <p:spTree>
      <p:nvGrpSpPr>
        <p:cNvPr id="1" name=""/>
        <p:cNvGrpSpPr/>
        <p:nvPr/>
      </p:nvGrpSpPr>
      <p:grpSpPr>
        <a:xfrm>
          <a:off x="0" y="0"/>
          <a:ext cx="0" cy="0"/>
          <a:chOff x="0" y="0"/>
          <a:chExt cx="0" cy="0"/>
        </a:xfrm>
      </p:grpSpPr>
      <p:sp>
        <p:nvSpPr>
          <p:cNvPr id="6"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r>
              <a:rPr lang="de-DE"/>
              <a:t>   </a:t>
            </a:r>
          </a:p>
        </p:txBody>
      </p:sp>
      <p:sp>
        <p:nvSpPr>
          <p:cNvPr id="7" name="Rectangle 2"/>
          <p:cNvSpPr>
            <a:spLocks noGrp="1" noChangeArrowheads="1"/>
          </p:cNvSpPr>
          <p:nvPr>
            <p:ph type="ctrTitle" hasCustomPrompt="1"/>
          </p:nvPr>
        </p:nvSpPr>
        <p:spPr>
          <a:xfrm>
            <a:off x="831851" y="2787776"/>
            <a:ext cx="7772400" cy="873125"/>
          </a:xfrm>
        </p:spPr>
        <p:txBody>
          <a:bodyPr/>
          <a:lstStyle>
            <a:lvl1pPr>
              <a:defRPr>
                <a:solidFill>
                  <a:schemeClr val="tx1"/>
                </a:solidFill>
              </a:defRPr>
            </a:lvl1pPr>
          </a:lstStyle>
          <a:p>
            <a:r>
              <a:rPr lang="de-DE" dirty="0"/>
              <a:t>Zwischentitel</a:t>
            </a:r>
          </a:p>
        </p:txBody>
      </p:sp>
      <p:sp>
        <p:nvSpPr>
          <p:cNvPr id="8" name="Rectangle 3"/>
          <p:cNvSpPr>
            <a:spLocks noGrp="1" noChangeArrowheads="1"/>
          </p:cNvSpPr>
          <p:nvPr>
            <p:ph type="subTitle" idx="1" hasCustomPrompt="1"/>
          </p:nvPr>
        </p:nvSpPr>
        <p:spPr>
          <a:xfrm>
            <a:off x="830263" y="3930776"/>
            <a:ext cx="7747000" cy="333375"/>
          </a:xfrm>
        </p:spPr>
        <p:txBody>
          <a:bodyPr/>
          <a:lstStyle>
            <a:lvl1pPr>
              <a:defRPr>
                <a:solidFill>
                  <a:schemeClr val="tx1"/>
                </a:solidFill>
              </a:defRPr>
            </a:lvl1pPr>
          </a:lstStyle>
          <a:p>
            <a:r>
              <a:rPr lang="de-DE" dirty="0"/>
              <a:t>Untertitel</a:t>
            </a:r>
          </a:p>
        </p:txBody>
      </p:sp>
      <p:pic>
        <p:nvPicPr>
          <p:cNvPr id="13" name="Picture 20" descr="TUBS_CO_70vH_150dpi"/>
          <p:cNvPicPr>
            <a:picLocks noChangeAspect="1" noChangeArrowheads="1"/>
          </p:cNvPicPr>
          <p:nvPr userDrawn="1"/>
        </p:nvPicPr>
        <p:blipFill>
          <a:blip r:embed="rId2" cstate="print"/>
          <a:srcRect/>
          <a:stretch>
            <a:fillRect/>
          </a:stretch>
        </p:blipFill>
        <p:spPr bwMode="auto">
          <a:xfrm>
            <a:off x="1" y="4436273"/>
            <a:ext cx="1356891" cy="502378"/>
          </a:xfrm>
          <a:prstGeom prst="rect">
            <a:avLst/>
          </a:prstGeom>
          <a:noFill/>
          <a:ln w="9525">
            <a:noFill/>
            <a:miter lim="800000"/>
            <a:headEnd/>
            <a:tailEnd/>
          </a:ln>
        </p:spPr>
      </p:pic>
      <p:sp>
        <p:nvSpPr>
          <p:cNvPr id="10" name="Rechteck 9"/>
          <p:cNvSpPr/>
          <p:nvPr userDrawn="1"/>
        </p:nvSpPr>
        <p:spPr>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dirty="0"/>
          </a:p>
        </p:txBody>
      </p:sp>
      <p:pic>
        <p:nvPicPr>
          <p:cNvPr id="11" name="Picture 16"/>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53" b="17163"/>
          <a:stretch/>
        </p:blipFill>
        <p:spPr bwMode="auto">
          <a:xfrm>
            <a:off x="216000" y="288327"/>
            <a:ext cx="8712000"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4652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ischentitel_1_eigenes Foto">
    <p:spTree>
      <p:nvGrpSpPr>
        <p:cNvPr id="1" name=""/>
        <p:cNvGrpSpPr/>
        <p:nvPr/>
      </p:nvGrpSpPr>
      <p:grpSpPr>
        <a:xfrm>
          <a:off x="0" y="0"/>
          <a:ext cx="0" cy="0"/>
          <a:chOff x="0" y="0"/>
          <a:chExt cx="0" cy="0"/>
        </a:xfrm>
      </p:grpSpPr>
      <p:sp>
        <p:nvSpPr>
          <p:cNvPr id="6"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r>
              <a:rPr lang="de-DE"/>
              <a:t>   </a:t>
            </a:r>
          </a:p>
        </p:txBody>
      </p:sp>
      <p:sp>
        <p:nvSpPr>
          <p:cNvPr id="7" name="Rectangle 2"/>
          <p:cNvSpPr>
            <a:spLocks noGrp="1" noChangeArrowheads="1"/>
          </p:cNvSpPr>
          <p:nvPr>
            <p:ph type="ctrTitle" hasCustomPrompt="1"/>
          </p:nvPr>
        </p:nvSpPr>
        <p:spPr>
          <a:xfrm>
            <a:off x="831851" y="2787776"/>
            <a:ext cx="7772400" cy="873125"/>
          </a:xfrm>
        </p:spPr>
        <p:txBody>
          <a:bodyPr/>
          <a:lstStyle>
            <a:lvl1pPr>
              <a:defRPr>
                <a:solidFill>
                  <a:schemeClr val="tx1"/>
                </a:solidFill>
              </a:defRPr>
            </a:lvl1pPr>
          </a:lstStyle>
          <a:p>
            <a:r>
              <a:rPr lang="de-DE" dirty="0"/>
              <a:t>Zwischentitel</a:t>
            </a:r>
          </a:p>
        </p:txBody>
      </p:sp>
      <p:sp>
        <p:nvSpPr>
          <p:cNvPr id="8" name="Rectangle 3"/>
          <p:cNvSpPr>
            <a:spLocks noGrp="1" noChangeArrowheads="1"/>
          </p:cNvSpPr>
          <p:nvPr>
            <p:ph type="subTitle" idx="1" hasCustomPrompt="1"/>
          </p:nvPr>
        </p:nvSpPr>
        <p:spPr>
          <a:xfrm>
            <a:off x="830263" y="3930776"/>
            <a:ext cx="7747000" cy="333375"/>
          </a:xfrm>
        </p:spPr>
        <p:txBody>
          <a:bodyPr/>
          <a:lstStyle>
            <a:lvl1pPr>
              <a:defRPr>
                <a:solidFill>
                  <a:schemeClr val="tx1"/>
                </a:solidFill>
              </a:defRPr>
            </a:lvl1pPr>
          </a:lstStyle>
          <a:p>
            <a:r>
              <a:rPr lang="de-DE" dirty="0"/>
              <a:t>Untertitel</a:t>
            </a:r>
          </a:p>
        </p:txBody>
      </p:sp>
      <p:pic>
        <p:nvPicPr>
          <p:cNvPr id="13" name="Picture 20" descr="TUBS_CO_70vH_150dpi"/>
          <p:cNvPicPr>
            <a:picLocks noChangeAspect="1" noChangeArrowheads="1"/>
          </p:cNvPicPr>
          <p:nvPr userDrawn="1"/>
        </p:nvPicPr>
        <p:blipFill>
          <a:blip r:embed="rId2" cstate="print"/>
          <a:srcRect/>
          <a:stretch>
            <a:fillRect/>
          </a:stretch>
        </p:blipFill>
        <p:spPr bwMode="auto">
          <a:xfrm>
            <a:off x="1" y="4436273"/>
            <a:ext cx="1356891" cy="502378"/>
          </a:xfrm>
          <a:prstGeom prst="rect">
            <a:avLst/>
          </a:prstGeom>
          <a:noFill/>
          <a:ln w="9525">
            <a:noFill/>
            <a:miter lim="800000"/>
            <a:headEnd/>
            <a:tailEnd/>
          </a:ln>
        </p:spPr>
      </p:pic>
      <p:sp>
        <p:nvSpPr>
          <p:cNvPr id="9" name="Bildplatzhalter 2"/>
          <p:cNvSpPr>
            <a:spLocks noGrp="1"/>
          </p:cNvSpPr>
          <p:nvPr>
            <p:ph type="pic" sz="quarter" idx="10"/>
          </p:nvPr>
        </p:nvSpPr>
        <p:spPr>
          <a:xfrm>
            <a:off x="216000" y="288000"/>
            <a:ext cx="8712000" cy="2268000"/>
          </a:xfrm>
        </p:spPr>
        <p:txBody>
          <a:bodyPr/>
          <a:lstStyle/>
          <a:p>
            <a:r>
              <a:rPr lang="en-US" altLang="zh-CN"/>
              <a:t>Click icon to add picture</a:t>
            </a:r>
            <a:endParaRPr lang="de-DE"/>
          </a:p>
        </p:txBody>
      </p:sp>
      <p:sp>
        <p:nvSpPr>
          <p:cNvPr id="10" name="Rechteck 9"/>
          <p:cNvSpPr/>
          <p:nvPr userDrawn="1"/>
        </p:nvSpPr>
        <p:spPr>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62156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ischentitel_2">
    <p:spTree>
      <p:nvGrpSpPr>
        <p:cNvPr id="1" name=""/>
        <p:cNvGrpSpPr/>
        <p:nvPr/>
      </p:nvGrpSpPr>
      <p:grpSpPr>
        <a:xfrm>
          <a:off x="0" y="0"/>
          <a:ext cx="0" cy="0"/>
          <a:chOff x="0" y="0"/>
          <a:chExt cx="0" cy="0"/>
        </a:xfrm>
      </p:grpSpPr>
      <p:sp>
        <p:nvSpPr>
          <p:cNvPr id="6"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r>
              <a:rPr lang="de-DE"/>
              <a:t>   </a:t>
            </a:r>
          </a:p>
        </p:txBody>
      </p:sp>
      <p:sp>
        <p:nvSpPr>
          <p:cNvPr id="7" name="Rectangle 2"/>
          <p:cNvSpPr>
            <a:spLocks noGrp="1" noChangeArrowheads="1"/>
          </p:cNvSpPr>
          <p:nvPr>
            <p:ph type="ctrTitle" hasCustomPrompt="1"/>
          </p:nvPr>
        </p:nvSpPr>
        <p:spPr>
          <a:xfrm>
            <a:off x="831851" y="2787776"/>
            <a:ext cx="7772400" cy="873125"/>
          </a:xfrm>
        </p:spPr>
        <p:txBody>
          <a:bodyPr/>
          <a:lstStyle>
            <a:lvl1pPr>
              <a:defRPr>
                <a:solidFill>
                  <a:schemeClr val="bg1"/>
                </a:solidFill>
              </a:defRPr>
            </a:lvl1pPr>
          </a:lstStyle>
          <a:p>
            <a:r>
              <a:rPr lang="de-DE" dirty="0"/>
              <a:t>Zwischentitel</a:t>
            </a:r>
          </a:p>
        </p:txBody>
      </p:sp>
      <p:sp>
        <p:nvSpPr>
          <p:cNvPr id="8" name="Rectangle 3"/>
          <p:cNvSpPr>
            <a:spLocks noGrp="1" noChangeArrowheads="1"/>
          </p:cNvSpPr>
          <p:nvPr>
            <p:ph type="subTitle" idx="1" hasCustomPrompt="1"/>
          </p:nvPr>
        </p:nvSpPr>
        <p:spPr>
          <a:xfrm>
            <a:off x="830263" y="3930776"/>
            <a:ext cx="7747000" cy="333375"/>
          </a:xfrm>
        </p:spPr>
        <p:txBody>
          <a:bodyPr/>
          <a:lstStyle>
            <a:lvl1pPr>
              <a:defRPr>
                <a:solidFill>
                  <a:schemeClr val="bg1"/>
                </a:solidFill>
              </a:defRPr>
            </a:lvl1pPr>
          </a:lstStyle>
          <a:p>
            <a:r>
              <a:rPr lang="de-DE" dirty="0"/>
              <a:t>Untertitel</a:t>
            </a:r>
          </a:p>
        </p:txBody>
      </p:sp>
      <p:pic>
        <p:nvPicPr>
          <p:cNvPr id="13" name="Picture 20" descr="TUBS_CO_70vH_150dpi"/>
          <p:cNvPicPr>
            <a:picLocks noChangeAspect="1" noChangeArrowheads="1"/>
          </p:cNvPicPr>
          <p:nvPr userDrawn="1"/>
        </p:nvPicPr>
        <p:blipFill>
          <a:blip r:embed="rId2" cstate="print"/>
          <a:srcRect/>
          <a:stretch>
            <a:fillRect/>
          </a:stretch>
        </p:blipFill>
        <p:spPr bwMode="auto">
          <a:xfrm>
            <a:off x="1" y="4436273"/>
            <a:ext cx="1356891" cy="502378"/>
          </a:xfrm>
          <a:prstGeom prst="rect">
            <a:avLst/>
          </a:prstGeom>
          <a:noFill/>
          <a:ln w="9525">
            <a:noFill/>
            <a:miter lim="800000"/>
            <a:headEnd/>
            <a:tailEnd/>
          </a:ln>
        </p:spPr>
      </p:pic>
      <p:sp>
        <p:nvSpPr>
          <p:cNvPr id="10" name="Rechteck 9"/>
          <p:cNvSpPr/>
          <p:nvPr userDrawn="1"/>
        </p:nvSpPr>
        <p:spPr>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dirty="0"/>
          </a:p>
        </p:txBody>
      </p:sp>
      <p:pic>
        <p:nvPicPr>
          <p:cNvPr id="9" name="Picture 16"/>
          <p:cNvPicPr preferRelativeResize="0">
            <a:picLocks noChangeArrowheads="1"/>
          </p:cNvPicPr>
          <p:nvPr userDrawn="1"/>
        </p:nvPicPr>
        <p:blipFill rotWithShape="1">
          <a:blip r:embed="rId3">
            <a:extLst>
              <a:ext uri="{28A0092B-C50C-407E-A947-70E740481C1C}">
                <a14:useLocalDpi xmlns:a14="http://schemas.microsoft.com/office/drawing/2010/main" val="0"/>
              </a:ext>
            </a:extLst>
          </a:blip>
          <a:srcRect t="1553" b="24901"/>
          <a:stretch/>
        </p:blipFill>
        <p:spPr bwMode="auto">
          <a:xfrm>
            <a:off x="216000" y="288327"/>
            <a:ext cx="8712000" cy="2268000"/>
          </a:xfrm>
          <a:prstGeom prst="rect">
            <a:avLst/>
          </a:prstGeom>
          <a:solidFill>
            <a:srgbClr val="FFDC4D"/>
          </a:solidFill>
          <a:ln>
            <a:noFill/>
          </a:ln>
        </p:spPr>
      </p:pic>
    </p:spTree>
    <p:extLst>
      <p:ext uri="{BB962C8B-B14F-4D97-AF65-F5344CB8AC3E}">
        <p14:creationId xmlns:p14="http://schemas.microsoft.com/office/powerpoint/2010/main" val="4227576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ischentitel_2_eigenes Foto">
    <p:spTree>
      <p:nvGrpSpPr>
        <p:cNvPr id="1" name=""/>
        <p:cNvGrpSpPr/>
        <p:nvPr/>
      </p:nvGrpSpPr>
      <p:grpSpPr>
        <a:xfrm>
          <a:off x="0" y="0"/>
          <a:ext cx="0" cy="0"/>
          <a:chOff x="0" y="0"/>
          <a:chExt cx="0" cy="0"/>
        </a:xfrm>
      </p:grpSpPr>
      <p:sp>
        <p:nvSpPr>
          <p:cNvPr id="6"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r>
              <a:rPr lang="de-DE"/>
              <a:t>   </a:t>
            </a:r>
          </a:p>
        </p:txBody>
      </p:sp>
      <p:sp>
        <p:nvSpPr>
          <p:cNvPr id="7" name="Rectangle 2"/>
          <p:cNvSpPr>
            <a:spLocks noGrp="1" noChangeArrowheads="1"/>
          </p:cNvSpPr>
          <p:nvPr>
            <p:ph type="ctrTitle" hasCustomPrompt="1"/>
          </p:nvPr>
        </p:nvSpPr>
        <p:spPr>
          <a:xfrm>
            <a:off x="831851" y="2787776"/>
            <a:ext cx="7772400" cy="873125"/>
          </a:xfrm>
        </p:spPr>
        <p:txBody>
          <a:bodyPr/>
          <a:lstStyle>
            <a:lvl1pPr>
              <a:defRPr>
                <a:solidFill>
                  <a:schemeClr val="bg1"/>
                </a:solidFill>
              </a:defRPr>
            </a:lvl1pPr>
          </a:lstStyle>
          <a:p>
            <a:r>
              <a:rPr lang="de-DE" dirty="0"/>
              <a:t>Zwischentitel</a:t>
            </a:r>
          </a:p>
        </p:txBody>
      </p:sp>
      <p:sp>
        <p:nvSpPr>
          <p:cNvPr id="8" name="Rectangle 3"/>
          <p:cNvSpPr>
            <a:spLocks noGrp="1" noChangeArrowheads="1"/>
          </p:cNvSpPr>
          <p:nvPr>
            <p:ph type="subTitle" idx="1" hasCustomPrompt="1"/>
          </p:nvPr>
        </p:nvSpPr>
        <p:spPr>
          <a:xfrm>
            <a:off x="830263" y="3930776"/>
            <a:ext cx="7747000" cy="333375"/>
          </a:xfrm>
        </p:spPr>
        <p:txBody>
          <a:bodyPr/>
          <a:lstStyle>
            <a:lvl1pPr>
              <a:defRPr>
                <a:solidFill>
                  <a:schemeClr val="bg1"/>
                </a:solidFill>
              </a:defRPr>
            </a:lvl1pPr>
          </a:lstStyle>
          <a:p>
            <a:r>
              <a:rPr lang="de-DE" dirty="0"/>
              <a:t>Untertitel</a:t>
            </a:r>
          </a:p>
        </p:txBody>
      </p:sp>
      <p:pic>
        <p:nvPicPr>
          <p:cNvPr id="13" name="Picture 20" descr="TUBS_CO_70vH_150dpi"/>
          <p:cNvPicPr>
            <a:picLocks noChangeAspect="1" noChangeArrowheads="1"/>
          </p:cNvPicPr>
          <p:nvPr userDrawn="1"/>
        </p:nvPicPr>
        <p:blipFill>
          <a:blip r:embed="rId2" cstate="print"/>
          <a:srcRect/>
          <a:stretch>
            <a:fillRect/>
          </a:stretch>
        </p:blipFill>
        <p:spPr bwMode="auto">
          <a:xfrm>
            <a:off x="1" y="4436273"/>
            <a:ext cx="1356891" cy="502378"/>
          </a:xfrm>
          <a:prstGeom prst="rect">
            <a:avLst/>
          </a:prstGeom>
          <a:noFill/>
          <a:ln w="9525">
            <a:noFill/>
            <a:miter lim="800000"/>
            <a:headEnd/>
            <a:tailEnd/>
          </a:ln>
        </p:spPr>
      </p:pic>
      <p:sp>
        <p:nvSpPr>
          <p:cNvPr id="3" name="Bildplatzhalter 2"/>
          <p:cNvSpPr>
            <a:spLocks noGrp="1"/>
          </p:cNvSpPr>
          <p:nvPr>
            <p:ph type="pic" sz="quarter" idx="10"/>
          </p:nvPr>
        </p:nvSpPr>
        <p:spPr>
          <a:xfrm>
            <a:off x="216000" y="288000"/>
            <a:ext cx="8712000" cy="2268000"/>
          </a:xfrm>
        </p:spPr>
        <p:txBody>
          <a:bodyPr/>
          <a:lstStyle/>
          <a:p>
            <a:r>
              <a:rPr lang="en-US" altLang="zh-CN"/>
              <a:t>Click icon to add picture</a:t>
            </a:r>
            <a:endParaRPr lang="de-DE"/>
          </a:p>
        </p:txBody>
      </p:sp>
      <p:sp>
        <p:nvSpPr>
          <p:cNvPr id="10" name="Rechteck 9"/>
          <p:cNvSpPr/>
          <p:nvPr userDrawn="1"/>
        </p:nvSpPr>
        <p:spPr>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3" name="Inhaltsplatzhalter 2"/>
          <p:cNvSpPr>
            <a:spLocks noGrp="1"/>
          </p:cNvSpPr>
          <p:nvPr>
            <p:ph idx="1"/>
          </p:nvPr>
        </p:nvSpPr>
        <p:spPr>
          <a:xfrm>
            <a:off x="431800" y="900000"/>
            <a:ext cx="8375651" cy="3456000"/>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de-DE" dirty="0"/>
          </a:p>
        </p:txBody>
      </p:sp>
    </p:spTree>
    <p:extLst>
      <p:ext uri="{BB962C8B-B14F-4D97-AF65-F5344CB8AC3E}">
        <p14:creationId xmlns:p14="http://schemas.microsoft.com/office/powerpoint/2010/main" val="3427047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dirty="0"/>
          </a:p>
        </p:txBody>
      </p:sp>
      <p:sp>
        <p:nvSpPr>
          <p:cNvPr id="3" name="Inhaltsplatzhalter 2"/>
          <p:cNvSpPr>
            <a:spLocks noGrp="1"/>
          </p:cNvSpPr>
          <p:nvPr>
            <p:ph idx="1"/>
          </p:nvPr>
        </p:nvSpPr>
        <p:spPr>
          <a:xfrm>
            <a:off x="431800" y="900000"/>
            <a:ext cx="4032000" cy="342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5" name="Inhaltsplatzhalter 2"/>
          <p:cNvSpPr>
            <a:spLocks noGrp="1"/>
          </p:cNvSpPr>
          <p:nvPr>
            <p:ph idx="10"/>
          </p:nvPr>
        </p:nvSpPr>
        <p:spPr>
          <a:xfrm>
            <a:off x="4860032" y="900000"/>
            <a:ext cx="4032000" cy="342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Tree>
    <p:extLst>
      <p:ext uri="{BB962C8B-B14F-4D97-AF65-F5344CB8AC3E}">
        <p14:creationId xmlns:p14="http://schemas.microsoft.com/office/powerpoint/2010/main" val="192328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chart" preserve="1">
  <p:cSld name="Titel und Diagramm">
    <p:spTree>
      <p:nvGrpSpPr>
        <p:cNvPr id="1" name=""/>
        <p:cNvGrpSpPr/>
        <p:nvPr/>
      </p:nvGrpSpPr>
      <p:grpSpPr>
        <a:xfrm>
          <a:off x="0" y="0"/>
          <a:ext cx="0" cy="0"/>
          <a:chOff x="0" y="0"/>
          <a:chExt cx="0" cy="0"/>
        </a:xfrm>
      </p:grpSpPr>
      <p:sp>
        <p:nvSpPr>
          <p:cNvPr id="2" name="Titel 1"/>
          <p:cNvSpPr>
            <a:spLocks noGrp="1"/>
          </p:cNvSpPr>
          <p:nvPr>
            <p:ph type="title"/>
          </p:nvPr>
        </p:nvSpPr>
        <p:spPr>
          <a:xfrm>
            <a:off x="431800" y="83346"/>
            <a:ext cx="8375651" cy="531019"/>
          </a:xfrm>
        </p:spPr>
        <p:txBody>
          <a:bodyPr/>
          <a:lstStyle/>
          <a:p>
            <a:r>
              <a:rPr lang="en-US" altLang="zh-CN"/>
              <a:t>Click to edit Master title style</a:t>
            </a:r>
            <a:endParaRPr lang="de-DE"/>
          </a:p>
        </p:txBody>
      </p:sp>
      <p:sp>
        <p:nvSpPr>
          <p:cNvPr id="3" name="Diagrammplatzhalter 2"/>
          <p:cNvSpPr>
            <a:spLocks noGrp="1"/>
          </p:cNvSpPr>
          <p:nvPr>
            <p:ph type="chart" idx="1"/>
          </p:nvPr>
        </p:nvSpPr>
        <p:spPr>
          <a:xfrm>
            <a:off x="431800" y="900000"/>
            <a:ext cx="8375651" cy="3456000"/>
          </a:xfrm>
        </p:spPr>
        <p:txBody>
          <a:bodyPr/>
          <a:lstStyle/>
          <a:p>
            <a:r>
              <a:rPr lang="en-US" altLang="zh-CN"/>
              <a:t>Click icon to add chart</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el und Inhalt">
    <p:spTree>
      <p:nvGrpSpPr>
        <p:cNvPr id="1" name=""/>
        <p:cNvGrpSpPr/>
        <p:nvPr/>
      </p:nvGrpSpPr>
      <p:grpSpPr>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a:effectLst/>
        </p:spPr>
        <p:txBody>
          <a:bodyPr wrap="none" anchor="ctr"/>
          <a:lstStyle/>
          <a:p>
            <a:pPr algn="ctr"/>
            <a:endParaRPr lang="de-DE">
              <a:solidFill>
                <a:schemeClr val="accent2"/>
              </a:solidFill>
            </a:endParaRPr>
          </a:p>
        </p:txBody>
      </p:sp>
      <p:sp>
        <p:nvSpPr>
          <p:cNvPr id="2" name="Titel 1"/>
          <p:cNvSpPr>
            <a:spLocks noGrp="1"/>
          </p:cNvSpPr>
          <p:nvPr>
            <p:ph type="title"/>
          </p:nvPr>
        </p:nvSpPr>
        <p:spPr/>
        <p:txBody>
          <a:bodyPr/>
          <a:lstStyle/>
          <a:p>
            <a:r>
              <a:rPr lang="en-US" altLang="zh-CN"/>
              <a:t>Click to edit Master title style</a:t>
            </a:r>
            <a:endParaRPr lang="de-DE"/>
          </a:p>
        </p:txBody>
      </p:sp>
      <p:sp>
        <p:nvSpPr>
          <p:cNvPr id="3" name="Inhaltsplatzhalter 2"/>
          <p:cNvSpPr>
            <a:spLocks noGrp="1"/>
          </p:cNvSpPr>
          <p:nvPr>
            <p:ph idx="1"/>
          </p:nvPr>
        </p:nvSpPr>
        <p:spPr>
          <a:xfrm>
            <a:off x="431800" y="900000"/>
            <a:ext cx="8375651" cy="3456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Tree>
    <p:extLst>
      <p:ext uri="{BB962C8B-B14F-4D97-AF65-F5344CB8AC3E}">
        <p14:creationId xmlns:p14="http://schemas.microsoft.com/office/powerpoint/2010/main" val="340914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sp>
        <p:nvSpPr>
          <p:cNvPr id="6"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a:effectLst/>
        </p:spPr>
        <p:txBody>
          <a:bodyPr wrap="none" anchor="ctr"/>
          <a:lstStyle/>
          <a:p>
            <a:pPr algn="ctr"/>
            <a:endParaRPr lang="de-DE">
              <a:solidFill>
                <a:schemeClr val="accent2"/>
              </a:solidFill>
            </a:endParaRPr>
          </a:p>
        </p:txBody>
      </p:sp>
      <p:sp>
        <p:nvSpPr>
          <p:cNvPr id="2" name="Titel 1"/>
          <p:cNvSpPr>
            <a:spLocks noGrp="1"/>
          </p:cNvSpPr>
          <p:nvPr>
            <p:ph type="title"/>
          </p:nvPr>
        </p:nvSpPr>
        <p:spPr/>
        <p:txBody>
          <a:bodyPr/>
          <a:lstStyle/>
          <a:p>
            <a:r>
              <a:rPr lang="en-US" altLang="zh-CN"/>
              <a:t>Click to edit Master title style</a:t>
            </a:r>
            <a:endParaRPr lang="de-DE" dirty="0"/>
          </a:p>
        </p:txBody>
      </p:sp>
      <p:sp>
        <p:nvSpPr>
          <p:cNvPr id="3" name="Inhaltsplatzhalter 2"/>
          <p:cNvSpPr>
            <a:spLocks noGrp="1"/>
          </p:cNvSpPr>
          <p:nvPr>
            <p:ph idx="1"/>
          </p:nvPr>
        </p:nvSpPr>
        <p:spPr>
          <a:xfrm>
            <a:off x="431800" y="900000"/>
            <a:ext cx="4032000" cy="342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5" name="Inhaltsplatzhalter 2"/>
          <p:cNvSpPr>
            <a:spLocks noGrp="1"/>
          </p:cNvSpPr>
          <p:nvPr>
            <p:ph idx="10"/>
          </p:nvPr>
        </p:nvSpPr>
        <p:spPr>
          <a:xfrm>
            <a:off x="4860032" y="900000"/>
            <a:ext cx="4032000" cy="342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Tree>
    <p:extLst>
      <p:ext uri="{BB962C8B-B14F-4D97-AF65-F5344CB8AC3E}">
        <p14:creationId xmlns:p14="http://schemas.microsoft.com/office/powerpoint/2010/main" val="1214370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Nur Titel">
    <p:spTree>
      <p:nvGrpSpPr>
        <p:cNvPr id="1" name=""/>
        <p:cNvGrpSpPr/>
        <p:nvPr/>
      </p:nvGrpSpPr>
      <p:grpSpPr>
        <a:xfrm>
          <a:off x="0" y="0"/>
          <a:ext cx="0" cy="0"/>
          <a:chOff x="0" y="0"/>
          <a:chExt cx="0" cy="0"/>
        </a:xfrm>
      </p:grpSpPr>
      <p:sp>
        <p:nvSpPr>
          <p:cNvPr id="3"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a:effectLst/>
        </p:spPr>
        <p:txBody>
          <a:bodyPr wrap="none" anchor="ctr"/>
          <a:lstStyle/>
          <a:p>
            <a:pPr algn="ctr"/>
            <a:endParaRPr lang="de-DE">
              <a:solidFill>
                <a:schemeClr val="accent2"/>
              </a:solidFill>
            </a:endParaRPr>
          </a:p>
        </p:txBody>
      </p:sp>
      <p:sp>
        <p:nvSpPr>
          <p:cNvPr id="2" name="Titel 1"/>
          <p:cNvSpPr>
            <a:spLocks noGrp="1"/>
          </p:cNvSpPr>
          <p:nvPr>
            <p:ph type="title"/>
          </p:nvPr>
        </p:nvSpPr>
        <p:spPr/>
        <p:txBody>
          <a:bodyPr/>
          <a:lstStyle/>
          <a:p>
            <a:r>
              <a:rPr lang="en-US" altLang="zh-CN"/>
              <a:t>Click to edit Master title style</a:t>
            </a:r>
            <a:endParaRPr lang="de-DE" dirty="0"/>
          </a:p>
        </p:txBody>
      </p:sp>
    </p:spTree>
    <p:extLst>
      <p:ext uri="{BB962C8B-B14F-4D97-AF65-F5344CB8AC3E}">
        <p14:creationId xmlns:p14="http://schemas.microsoft.com/office/powerpoint/2010/main" val="336704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chart" preserve="1">
  <p:cSld name="1_Titel und Diagramm">
    <p:spTree>
      <p:nvGrpSpPr>
        <p:cNvPr id="1" name=""/>
        <p:cNvGrpSpPr/>
        <p:nvPr/>
      </p:nvGrpSpPr>
      <p:grpSpPr>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a:effectLst/>
        </p:spPr>
        <p:txBody>
          <a:bodyPr wrap="none" anchor="ctr"/>
          <a:lstStyle/>
          <a:p>
            <a:pPr algn="ctr"/>
            <a:endParaRPr lang="de-DE">
              <a:solidFill>
                <a:schemeClr val="accent2"/>
              </a:solidFill>
            </a:endParaRPr>
          </a:p>
        </p:txBody>
      </p:sp>
      <p:sp>
        <p:nvSpPr>
          <p:cNvPr id="2" name="Titel 1"/>
          <p:cNvSpPr>
            <a:spLocks noGrp="1"/>
          </p:cNvSpPr>
          <p:nvPr>
            <p:ph type="title"/>
          </p:nvPr>
        </p:nvSpPr>
        <p:spPr>
          <a:xfrm>
            <a:off x="431800" y="83346"/>
            <a:ext cx="8375651" cy="531019"/>
          </a:xfrm>
        </p:spPr>
        <p:txBody>
          <a:bodyPr/>
          <a:lstStyle/>
          <a:p>
            <a:r>
              <a:rPr lang="en-US" altLang="zh-CN"/>
              <a:t>Click to edit Master title style</a:t>
            </a:r>
            <a:endParaRPr lang="de-DE"/>
          </a:p>
        </p:txBody>
      </p:sp>
      <p:sp>
        <p:nvSpPr>
          <p:cNvPr id="3" name="Diagrammplatzhalter 2"/>
          <p:cNvSpPr>
            <a:spLocks noGrp="1"/>
          </p:cNvSpPr>
          <p:nvPr>
            <p:ph type="chart" idx="1"/>
          </p:nvPr>
        </p:nvSpPr>
        <p:spPr>
          <a:xfrm>
            <a:off x="431800" y="900000"/>
            <a:ext cx="8375651" cy="3456000"/>
          </a:xfrm>
        </p:spPr>
        <p:txBody>
          <a:bodyPr/>
          <a:lstStyle/>
          <a:p>
            <a:r>
              <a:rPr lang="en-US" altLang="zh-CN"/>
              <a:t>Click icon to add chart</a:t>
            </a:r>
            <a:endParaRPr lang="de-DE"/>
          </a:p>
        </p:txBody>
      </p:sp>
    </p:spTree>
    <p:extLst>
      <p:ext uri="{BB962C8B-B14F-4D97-AF65-F5344CB8AC3E}">
        <p14:creationId xmlns:p14="http://schemas.microsoft.com/office/powerpoint/2010/main" val="1955330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a:effectLst/>
        </p:spPr>
        <p:txBody>
          <a:bodyPr wrap="none" anchor="ctr"/>
          <a:lstStyle/>
          <a:p>
            <a:pPr algn="ctr"/>
            <a:endParaRPr lang="de-DE">
              <a:solidFill>
                <a:schemeClr val="accent2"/>
              </a:solidFill>
            </a:endParaRPr>
          </a:p>
        </p:txBody>
      </p:sp>
      <p:pic>
        <p:nvPicPr>
          <p:cNvPr id="9" name="Grafik 8" descr="Namenszug farbig 2011_03_01.wmf"/>
          <p:cNvPicPr>
            <a:picLocks noChangeAspect="1"/>
          </p:cNvPicPr>
          <p:nvPr userDrawn="1"/>
        </p:nvPicPr>
        <p:blipFill>
          <a:blip r:embed="rId16" cstate="print"/>
          <a:stretch>
            <a:fillRect/>
          </a:stretch>
        </p:blipFill>
        <p:spPr>
          <a:xfrm>
            <a:off x="6754272" y="4715871"/>
            <a:ext cx="2053179" cy="222780"/>
          </a:xfrm>
          <a:prstGeom prst="rect">
            <a:avLst/>
          </a:prstGeom>
        </p:spPr>
      </p:pic>
      <p:sp>
        <p:nvSpPr>
          <p:cNvPr id="1038" name="Line 14"/>
          <p:cNvSpPr>
            <a:spLocks noChangeShapeType="1"/>
          </p:cNvSpPr>
          <p:nvPr/>
        </p:nvSpPr>
        <p:spPr bwMode="auto">
          <a:xfrm>
            <a:off x="0" y="4561200"/>
            <a:ext cx="9144000" cy="0"/>
          </a:xfrm>
          <a:prstGeom prst="line">
            <a:avLst/>
          </a:prstGeom>
          <a:noFill/>
          <a:ln w="9525">
            <a:solidFill>
              <a:srgbClr val="BE1E3C"/>
            </a:solidFill>
            <a:round/>
            <a:headEnd/>
            <a:tailEnd/>
          </a:ln>
          <a:effectLst/>
        </p:spPr>
        <p:txBody>
          <a:bodyPr/>
          <a:lstStyle/>
          <a:p>
            <a:endParaRPr lang="de-DE"/>
          </a:p>
        </p:txBody>
      </p:sp>
      <p:sp>
        <p:nvSpPr>
          <p:cNvPr id="1026" name="Rectangle 2"/>
          <p:cNvSpPr>
            <a:spLocks noGrp="1" noChangeArrowheads="1"/>
          </p:cNvSpPr>
          <p:nvPr>
            <p:ph type="title"/>
          </p:nvPr>
        </p:nvSpPr>
        <p:spPr bwMode="auto">
          <a:xfrm>
            <a:off x="431800" y="83346"/>
            <a:ext cx="8375651" cy="531019"/>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r>
              <a:rPr lang="de-DE" dirty="0"/>
              <a:t>Mastertitelformat bearbeiten</a:t>
            </a:r>
          </a:p>
        </p:txBody>
      </p:sp>
      <p:sp>
        <p:nvSpPr>
          <p:cNvPr id="1027" name="Rectangle 3"/>
          <p:cNvSpPr>
            <a:spLocks noGrp="1" noChangeArrowheads="1"/>
          </p:cNvSpPr>
          <p:nvPr>
            <p:ph type="body" idx="1"/>
          </p:nvPr>
        </p:nvSpPr>
        <p:spPr bwMode="auto">
          <a:xfrm>
            <a:off x="431800" y="900000"/>
            <a:ext cx="8375651" cy="3456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44" name="Picture 20" descr="TUBS_CO_70vH_150dpi"/>
          <p:cNvPicPr>
            <a:picLocks noChangeAspect="1" noChangeArrowheads="1"/>
          </p:cNvPicPr>
          <p:nvPr/>
        </p:nvPicPr>
        <p:blipFill>
          <a:blip r:embed="rId17" cstate="print"/>
          <a:srcRect/>
          <a:stretch>
            <a:fillRect/>
          </a:stretch>
        </p:blipFill>
        <p:spPr bwMode="auto">
          <a:xfrm>
            <a:off x="1" y="4436273"/>
            <a:ext cx="1356891" cy="502378"/>
          </a:xfrm>
          <a:prstGeom prst="rect">
            <a:avLst/>
          </a:prstGeom>
          <a:noFill/>
          <a:ln w="9525">
            <a:noFill/>
            <a:miter lim="800000"/>
            <a:headEnd/>
            <a:tailEnd/>
          </a:ln>
        </p:spPr>
      </p:pic>
      <p:sp>
        <p:nvSpPr>
          <p:cNvPr id="8" name="Textfeld 7"/>
          <p:cNvSpPr txBox="1"/>
          <p:nvPr/>
        </p:nvSpPr>
        <p:spPr>
          <a:xfrm>
            <a:off x="1421650" y="4605338"/>
            <a:ext cx="4750549" cy="276999"/>
          </a:xfrm>
          <a:prstGeom prst="rect">
            <a:avLst/>
          </a:prstGeom>
          <a:noFill/>
        </p:spPr>
        <p:txBody>
          <a:bodyPr wrap="square" lIns="0" tIns="0" rIns="0" bIns="0" rtlCol="0">
            <a:spAutoFit/>
          </a:bodyPr>
          <a:lstStyle/>
          <a:p>
            <a:pPr marL="0" marR="0" indent="0" algn="l" defTabSz="685800" rtl="0" eaLnBrk="1" fontAlgn="base" latinLnBrk="0" hangingPunct="1">
              <a:lnSpc>
                <a:spcPct val="100000"/>
              </a:lnSpc>
              <a:spcBef>
                <a:spcPct val="0"/>
              </a:spcBef>
              <a:spcAft>
                <a:spcPct val="0"/>
              </a:spcAft>
              <a:buClrTx/>
              <a:buSzTx/>
              <a:buFontTx/>
              <a:buNone/>
              <a:tabLst/>
              <a:defRPr/>
            </a:pPr>
            <a:r>
              <a:rPr lang="de-DE" sz="600" dirty="0"/>
              <a:t>05.11.2020 | Qingfeng Yang| Modellierung prozess- und roboterbedingten Einflüssen auf die Genauigkeit von Vertikal-Knickarm-Robotern | Seite</a:t>
            </a:r>
            <a:r>
              <a:rPr lang="de-DE" sz="600" baseline="0" dirty="0"/>
              <a:t> </a:t>
            </a:r>
            <a:fld id="{54091A06-E49E-4F45-A4ED-27B9A60B04AE}" type="slidenum">
              <a:rPr lang="de-DE" sz="600" baseline="0" smtClean="0"/>
              <a:pPr marL="0" marR="0" indent="0" algn="l" defTabSz="685800" rtl="0" eaLnBrk="1" fontAlgn="base" latinLnBrk="0" hangingPunct="1">
                <a:lnSpc>
                  <a:spcPct val="100000"/>
                </a:lnSpc>
                <a:spcBef>
                  <a:spcPct val="0"/>
                </a:spcBef>
                <a:spcAft>
                  <a:spcPct val="0"/>
                </a:spcAft>
                <a:buClrTx/>
                <a:buSzTx/>
                <a:buFontTx/>
                <a:buNone/>
                <a:tabLst/>
                <a:defRPr/>
              </a:pPr>
              <a:t>‹#›</a:t>
            </a:fld>
            <a:endParaRPr lang="de-DE" sz="600" dirty="0"/>
          </a:p>
          <a:p>
            <a:endParaRPr lang="de-DE" sz="600" dirty="0"/>
          </a:p>
        </p:txBody>
      </p:sp>
    </p:spTree>
  </p:cSld>
  <p:clrMap bg1="lt1" tx1="dk1" bg2="lt2" tx2="dk2" accent1="accent1" accent2="accent2" accent3="accent3" accent4="accent4" accent5="accent5" accent6="accent6" hlink="hlink" folHlink="folHlink"/>
  <p:sldLayoutIdLst>
    <p:sldLayoutId id="2147483649" r:id="rId1"/>
    <p:sldLayoutId id="2147483663" r:id="rId2"/>
    <p:sldLayoutId id="2147483662" r:id="rId3"/>
    <p:sldLayoutId id="2147483654" r:id="rId4"/>
    <p:sldLayoutId id="2147483660" r:id="rId5"/>
    <p:sldLayoutId id="2147483667" r:id="rId6"/>
    <p:sldLayoutId id="2147483668" r:id="rId7"/>
    <p:sldLayoutId id="2147483669" r:id="rId8"/>
    <p:sldLayoutId id="2147483670" r:id="rId9"/>
    <p:sldLayoutId id="2147483661" r:id="rId10"/>
    <p:sldLayoutId id="2147483664" r:id="rId11"/>
    <p:sldLayoutId id="2147483665" r:id="rId12"/>
    <p:sldLayoutId id="2147483666" r:id="rId13"/>
    <p:sldLayoutId id="2147483650" r:id="rId14"/>
  </p:sldLayoutIdLst>
  <p:hf sldNum="0" hdr="0" ftr="0" dt="0"/>
  <p:txStyles>
    <p:titleStyle>
      <a:lvl1pPr algn="l" rtl="0" eaLnBrk="1" fontAlgn="base" hangingPunct="1">
        <a:spcBef>
          <a:spcPct val="0"/>
        </a:spcBef>
        <a:spcAft>
          <a:spcPct val="0"/>
        </a:spcAft>
        <a:defRPr sz="1650" b="1">
          <a:solidFill>
            <a:schemeClr val="tx1"/>
          </a:solidFill>
          <a:latin typeface="+mj-lt"/>
          <a:ea typeface="+mj-ea"/>
          <a:cs typeface="+mj-cs"/>
        </a:defRPr>
      </a:lvl1pPr>
      <a:lvl2pPr algn="l" rtl="0" eaLnBrk="1" fontAlgn="base" hangingPunct="1">
        <a:spcBef>
          <a:spcPct val="0"/>
        </a:spcBef>
        <a:spcAft>
          <a:spcPct val="0"/>
        </a:spcAft>
        <a:defRPr sz="1650" b="1">
          <a:solidFill>
            <a:schemeClr val="tx1"/>
          </a:solidFill>
          <a:latin typeface="Arial" charset="0"/>
        </a:defRPr>
      </a:lvl2pPr>
      <a:lvl3pPr algn="l" rtl="0" eaLnBrk="1" fontAlgn="base" hangingPunct="1">
        <a:spcBef>
          <a:spcPct val="0"/>
        </a:spcBef>
        <a:spcAft>
          <a:spcPct val="0"/>
        </a:spcAft>
        <a:defRPr sz="1650" b="1">
          <a:solidFill>
            <a:schemeClr val="tx1"/>
          </a:solidFill>
          <a:latin typeface="Arial" charset="0"/>
        </a:defRPr>
      </a:lvl3pPr>
      <a:lvl4pPr algn="l" rtl="0" eaLnBrk="1" fontAlgn="base" hangingPunct="1">
        <a:spcBef>
          <a:spcPct val="0"/>
        </a:spcBef>
        <a:spcAft>
          <a:spcPct val="0"/>
        </a:spcAft>
        <a:defRPr sz="1650" b="1">
          <a:solidFill>
            <a:schemeClr val="tx1"/>
          </a:solidFill>
          <a:latin typeface="Arial" charset="0"/>
        </a:defRPr>
      </a:lvl4pPr>
      <a:lvl5pPr algn="l" rtl="0" eaLnBrk="1" fontAlgn="base" hangingPunct="1">
        <a:spcBef>
          <a:spcPct val="0"/>
        </a:spcBef>
        <a:spcAft>
          <a:spcPct val="0"/>
        </a:spcAft>
        <a:defRPr sz="1650" b="1">
          <a:solidFill>
            <a:schemeClr val="tx1"/>
          </a:solidFill>
          <a:latin typeface="Arial" charset="0"/>
        </a:defRPr>
      </a:lvl5pPr>
      <a:lvl6pPr marL="342900" algn="l" rtl="0" eaLnBrk="1" fontAlgn="base" hangingPunct="1">
        <a:spcBef>
          <a:spcPct val="0"/>
        </a:spcBef>
        <a:spcAft>
          <a:spcPct val="0"/>
        </a:spcAft>
        <a:defRPr sz="1650" b="1">
          <a:solidFill>
            <a:schemeClr val="tx1"/>
          </a:solidFill>
          <a:latin typeface="Arial" charset="0"/>
        </a:defRPr>
      </a:lvl6pPr>
      <a:lvl7pPr marL="685800" algn="l" rtl="0" eaLnBrk="1" fontAlgn="base" hangingPunct="1">
        <a:spcBef>
          <a:spcPct val="0"/>
        </a:spcBef>
        <a:spcAft>
          <a:spcPct val="0"/>
        </a:spcAft>
        <a:defRPr sz="1650" b="1">
          <a:solidFill>
            <a:schemeClr val="tx1"/>
          </a:solidFill>
          <a:latin typeface="Arial" charset="0"/>
        </a:defRPr>
      </a:lvl7pPr>
      <a:lvl8pPr marL="1028700" algn="l" rtl="0" eaLnBrk="1" fontAlgn="base" hangingPunct="1">
        <a:spcBef>
          <a:spcPct val="0"/>
        </a:spcBef>
        <a:spcAft>
          <a:spcPct val="0"/>
        </a:spcAft>
        <a:defRPr sz="1650" b="1">
          <a:solidFill>
            <a:schemeClr val="tx1"/>
          </a:solidFill>
          <a:latin typeface="Arial" charset="0"/>
        </a:defRPr>
      </a:lvl8pPr>
      <a:lvl9pPr marL="1371600" algn="l" rtl="0" eaLnBrk="1" fontAlgn="base" hangingPunct="1">
        <a:spcBef>
          <a:spcPct val="0"/>
        </a:spcBef>
        <a:spcAft>
          <a:spcPct val="0"/>
        </a:spcAft>
        <a:defRPr sz="1650" b="1">
          <a:solidFill>
            <a:schemeClr val="tx1"/>
          </a:solidFill>
          <a:latin typeface="Arial" charset="0"/>
        </a:defRPr>
      </a:lvl9pPr>
    </p:titleStyle>
    <p:bodyStyle>
      <a:lvl1pPr algn="l" rtl="0" eaLnBrk="1" fontAlgn="base" hangingPunct="1">
        <a:spcBef>
          <a:spcPct val="20000"/>
        </a:spcBef>
        <a:spcAft>
          <a:spcPct val="0"/>
        </a:spcAft>
        <a:defRPr sz="1200">
          <a:solidFill>
            <a:schemeClr val="tx1"/>
          </a:solidFill>
          <a:latin typeface="+mn-lt"/>
          <a:ea typeface="+mn-ea"/>
          <a:cs typeface="+mn-cs"/>
        </a:defRPr>
      </a:lvl1pPr>
      <a:lvl2pPr marL="142875" indent="-141685"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2pPr>
      <a:lvl3pPr marL="271463" indent="-127397"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3pPr>
      <a:lvl4pPr marL="407194" indent="-134541"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4pPr>
      <a:lvl5pPr marL="557213" indent="-148829"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5pPr>
      <a:lvl6pPr marL="900113" indent="-148829" algn="l" rtl="0" eaLnBrk="1" fontAlgn="base" hangingPunct="1">
        <a:spcBef>
          <a:spcPct val="20000"/>
        </a:spcBef>
        <a:spcAft>
          <a:spcPct val="0"/>
        </a:spcAft>
        <a:buFont typeface="Wingdings" pitchFamily="2" charset="2"/>
        <a:buChar char="§"/>
        <a:defRPr sz="1200">
          <a:solidFill>
            <a:schemeClr val="tx1"/>
          </a:solidFill>
          <a:latin typeface="+mn-lt"/>
        </a:defRPr>
      </a:lvl6pPr>
      <a:lvl7pPr marL="1243013" indent="-148829" algn="l" rtl="0" eaLnBrk="1" fontAlgn="base" hangingPunct="1">
        <a:spcBef>
          <a:spcPct val="20000"/>
        </a:spcBef>
        <a:spcAft>
          <a:spcPct val="0"/>
        </a:spcAft>
        <a:buFont typeface="Wingdings" pitchFamily="2" charset="2"/>
        <a:buChar char="§"/>
        <a:defRPr sz="1200">
          <a:solidFill>
            <a:schemeClr val="tx1"/>
          </a:solidFill>
          <a:latin typeface="+mn-lt"/>
        </a:defRPr>
      </a:lvl7pPr>
      <a:lvl8pPr marL="1585913" indent="-148829" algn="l" rtl="0" eaLnBrk="1" fontAlgn="base" hangingPunct="1">
        <a:spcBef>
          <a:spcPct val="20000"/>
        </a:spcBef>
        <a:spcAft>
          <a:spcPct val="0"/>
        </a:spcAft>
        <a:buFont typeface="Wingdings" pitchFamily="2" charset="2"/>
        <a:buChar char="§"/>
        <a:defRPr sz="1200">
          <a:solidFill>
            <a:schemeClr val="tx1"/>
          </a:solidFill>
          <a:latin typeface="+mn-lt"/>
        </a:defRPr>
      </a:lvl8pPr>
      <a:lvl9pPr marL="1928813" indent="-148829" algn="l" rtl="0" eaLnBrk="1" fontAlgn="base" hangingPunct="1">
        <a:spcBef>
          <a:spcPct val="20000"/>
        </a:spcBef>
        <a:spcAft>
          <a:spcPct val="0"/>
        </a:spcAft>
        <a:buFont typeface="Wingdings" pitchFamily="2" charset="2"/>
        <a:buChar char="§"/>
        <a:defRPr sz="12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www.ato.com/proximity-sensor-inductive-m18-3-wire-120v" TargetMode="Externa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8" Type="http://schemas.openxmlformats.org/officeDocument/2006/relationships/hyperlink" Target="https://www.robotik-produktion.de/neuheiten/kompakte-integrierte-antriebe-2/" TargetMode="External"/><Relationship Id="rId3" Type="http://schemas.openxmlformats.org/officeDocument/2006/relationships/image" Target="../media/image23.emf"/><Relationship Id="rId7" Type="http://schemas.openxmlformats.org/officeDocument/2006/relationships/hyperlink" Target="https://german.alibaba.com/product-detail/robot-arm-gearbox-rv-gearbox-60419640739.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8.emf"/><Relationship Id="rId7" Type="http://schemas.openxmlformats.org/officeDocument/2006/relationships/hyperlink" Target="https://www.ato.com/proximity-sensor-inductive-m18-3-wire-120v"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hyperlink" Target="https://www.aerotech.com/industries-and-applications/precision-manufacturing/precision-assembly.aspx" TargetMode="External"/><Relationship Id="rId4" Type="http://schemas.openxmlformats.org/officeDocument/2006/relationships/image" Target="../media/image29.png"/><Relationship Id="rId9" Type="http://schemas.openxmlformats.org/officeDocument/2006/relationships/hyperlink" Target="https://www.goeke-group.com/de/fuegetechnik" TargetMode="External"/></Relationships>
</file>

<file path=ppt/slides/_rels/slide16.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32.emf"/><Relationship Id="rId7"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robotik-produktion.de/neuheiten/kompakte-integrierte-antriebe-2/" TargetMode="External"/><Relationship Id="rId5" Type="http://schemas.openxmlformats.org/officeDocument/2006/relationships/hyperlink" Target="https://www.edmundoptics.de/knowledge-center/application-notes/lasers/thermal-properties-of-optical-substrates/" TargetMode="Externa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slide" Target="slide17.xml"/><Relationship Id="rId5" Type="http://schemas.openxmlformats.org/officeDocument/2006/relationships/slide" Target="slide11.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6.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50.png"/><Relationship Id="rId5" Type="http://schemas.openxmlformats.org/officeDocument/2006/relationships/image" Target="../media/image48.emf"/><Relationship Id="rId10" Type="http://schemas.openxmlformats.org/officeDocument/2006/relationships/image" Target="../media/image49.png"/><Relationship Id="rId4" Type="http://schemas.openxmlformats.org/officeDocument/2006/relationships/image" Target="../media/image47.emf"/><Relationship Id="rId9" Type="http://schemas.openxmlformats.org/officeDocument/2006/relationships/image" Target="../media/image46.w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9.png"/><Relationship Id="rId5" Type="http://schemas.openxmlformats.org/officeDocument/2006/relationships/image" Target="../media/image51.w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notesSlide" Target="../notesSlides/notesSlide29.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6.bin"/><Relationship Id="rId10" Type="http://schemas.openxmlformats.org/officeDocument/2006/relationships/image" Target="../media/image56.wmf"/><Relationship Id="rId4" Type="http://schemas.openxmlformats.org/officeDocument/2006/relationships/image" Target="../media/image52.png"/><Relationship Id="rId9"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www.kuka.com/de-de/produkte-leistungen/robotersysteme/industrieroboter/lbr-iiw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7.emf"/></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www.eurobots.net/used-robot-lbr-iiwa-cn.html" TargetMode="External"/><Relationship Id="rId5" Type="http://schemas.openxmlformats.org/officeDocument/2006/relationships/image" Target="../media/image9.emf"/><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rV21yiXLVfw" TargetMode="External"/><Relationship Id="rId3" Type="http://schemas.openxmlformats.org/officeDocument/2006/relationships/hyperlink" Target="https://www.richter-pforzheim.de/bestueckung/" TargetMode="External"/><Relationship Id="rId7" Type="http://schemas.openxmlformats.org/officeDocument/2006/relationships/hyperlink" Target="https://www.youtube.com/watch?v=CT--YwUcFj4&amp;t=944s" TargetMode="External"/><Relationship Id="rId2" Type="http://schemas.openxmlformats.org/officeDocument/2006/relationships/hyperlink" Target="https://www.eurobots.net/used-robot-lbr-iiwa-cn.html" TargetMode="External"/><Relationship Id="rId1" Type="http://schemas.openxmlformats.org/officeDocument/2006/relationships/slideLayout" Target="../slideLayouts/slideLayout2.xml"/><Relationship Id="rId6" Type="http://schemas.openxmlformats.org/officeDocument/2006/relationships/hyperlink" Target="https://www.youtube.com/watch?v=InCecfZljwQ&amp;t=781s" TargetMode="External"/><Relationship Id="rId11" Type="http://schemas.openxmlformats.org/officeDocument/2006/relationships/hyperlink" Target="https://www.robotik-produktion.de/neuheiten/kompakte-integrierte-antriebe-2/" TargetMode="External"/><Relationship Id="rId5" Type="http://schemas.openxmlformats.org/officeDocument/2006/relationships/hyperlink" Target="https://focusedcollection.com/168013986/stock-photo-indoors-precision-assembly-line-automobile.html" TargetMode="External"/><Relationship Id="rId10" Type="http://schemas.openxmlformats.org/officeDocument/2006/relationships/hyperlink" Target="https://german.alibaba.com/product-detail/robot-arm-gearbox-rv-gearbox-60419640739.html" TargetMode="External"/><Relationship Id="rId4" Type="http://schemas.openxmlformats.org/officeDocument/2006/relationships/hyperlink" Target="https://www.informatik.gym-wst.de/de/calliope/aktoren" TargetMode="External"/><Relationship Id="rId9" Type="http://schemas.openxmlformats.org/officeDocument/2006/relationships/hyperlink" Target="https://www.ato.com/proximity-sensor-inductive-m18-3-wire-120v"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goeke-group.com/de/fuegetechnik" TargetMode="External"/><Relationship Id="rId2" Type="http://schemas.openxmlformats.org/officeDocument/2006/relationships/hyperlink" Target="https://www.aerotech.com/industries-and-applications/precision-manufacturing/precision-assembly.aspx" TargetMode="External"/><Relationship Id="rId1" Type="http://schemas.openxmlformats.org/officeDocument/2006/relationships/slideLayout" Target="../slideLayouts/slideLayout2.xml"/><Relationship Id="rId4" Type="http://schemas.openxmlformats.org/officeDocument/2006/relationships/hyperlink" Target="https://www.edmundoptics.de/knowledge-center/application-notes/lasers/thermal-properties-of-optical-substrat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16.xml"/><Relationship Id="rId5" Type="http://schemas.openxmlformats.org/officeDocument/2006/relationships/image" Target="../media/image66.emf"/><Relationship Id="rId4" Type="http://schemas.openxmlformats.org/officeDocument/2006/relationships/package" Target="../embeddings/Microsoft_Visio_Drawing.vsdx"/></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slide" Target="slide48.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focusedcollection.com/168013986/stock-photo-indoors-precision-assembly-line-automobile.html" TargetMode="External"/><Relationship Id="rId3" Type="http://schemas.openxmlformats.org/officeDocument/2006/relationships/hyperlink" Target="https://www.richter-pforzheim.de/bestueckung/" TargetMode="External"/><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informatik.gym-wst.de/de/calliope/aktoren" TargetMode="External"/><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hyperlink" Target="https://www.youtube.com/watch?v=CT--YwUcFj4&amp;t=944s" TargetMode="External"/><Relationship Id="rId3" Type="http://schemas.openxmlformats.org/officeDocument/2006/relationships/image" Target="../media/image13.png"/><Relationship Id="rId7" Type="http://schemas.openxmlformats.org/officeDocument/2006/relationships/hyperlink" Target="https://www.youtube.com/watch?v=InCecfZljwQ&amp;t=781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gif"/><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hyperlink" Target="https://www.youtube.com/watch?v=rV21yiXLVfw"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8.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7.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7"/>
          <p:cNvSpPr>
            <a:spLocks noGrp="1"/>
          </p:cNvSpPr>
          <p:nvPr>
            <p:ph type="subTitle" idx="1"/>
          </p:nvPr>
        </p:nvSpPr>
        <p:spPr/>
        <p:txBody>
          <a:bodyPr/>
          <a:lstStyle/>
          <a:p>
            <a:r>
              <a:rPr lang="de-DE" dirty="0"/>
              <a:t>Qingfeng Yang, 05.11.2020</a:t>
            </a:r>
          </a:p>
        </p:txBody>
      </p:sp>
      <p:sp>
        <p:nvSpPr>
          <p:cNvPr id="9" name="Titel 8"/>
          <p:cNvSpPr>
            <a:spLocks noGrp="1"/>
          </p:cNvSpPr>
          <p:nvPr>
            <p:ph type="ctrTitle"/>
          </p:nvPr>
        </p:nvSpPr>
        <p:spPr>
          <a:xfrm>
            <a:off x="831851" y="3105150"/>
            <a:ext cx="7772400" cy="816769"/>
          </a:xfrm>
        </p:spPr>
        <p:txBody>
          <a:bodyPr/>
          <a:lstStyle/>
          <a:p>
            <a:r>
              <a:rPr lang="de-DE" dirty="0"/>
              <a:t>Studienarbeit:</a:t>
            </a:r>
            <a:br>
              <a:rPr lang="de-DE" dirty="0"/>
            </a:br>
            <a:r>
              <a:rPr lang="de-DE" dirty="0"/>
              <a:t>Modellierung prozess- und roboterbedingten Einflüssen auf die Genauigkeit von Vertikal-Knickarm-Robotern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9C38-8DDE-4974-982D-E738F18F1528}"/>
              </a:ext>
            </a:extLst>
          </p:cNvPr>
          <p:cNvSpPr>
            <a:spLocks noGrp="1"/>
          </p:cNvSpPr>
          <p:nvPr>
            <p:ph type="title"/>
          </p:nvPr>
        </p:nvSpPr>
        <p:spPr/>
        <p:txBody>
          <a:bodyPr/>
          <a:lstStyle/>
          <a:p>
            <a:r>
              <a:rPr lang="de-DE" altLang="zh-CN" dirty="0"/>
              <a:t>Theoretische Grundlagen</a:t>
            </a:r>
            <a:endParaRPr lang="zh-CN" altLang="en-US" dirty="0"/>
          </a:p>
        </p:txBody>
      </p:sp>
      <p:sp>
        <p:nvSpPr>
          <p:cNvPr id="3" name="Content Placeholder 2">
            <a:extLst>
              <a:ext uri="{FF2B5EF4-FFF2-40B4-BE49-F238E27FC236}">
                <a16:creationId xmlns:a16="http://schemas.microsoft.com/office/drawing/2014/main" id="{69556BE3-0A09-42DF-897C-547B21A63762}"/>
              </a:ext>
            </a:extLst>
          </p:cNvPr>
          <p:cNvSpPr>
            <a:spLocks noGrp="1"/>
          </p:cNvSpPr>
          <p:nvPr>
            <p:ph idx="1"/>
          </p:nvPr>
        </p:nvSpPr>
        <p:spPr/>
        <p:txBody>
          <a:bodyPr/>
          <a:lstStyle/>
          <a:p>
            <a:r>
              <a:rPr lang="de-DE" altLang="zh-CN" sz="1400" dirty="0"/>
              <a:t>Prozessabläufe in „Pick &amp; Place“</a:t>
            </a:r>
          </a:p>
          <a:p>
            <a:endParaRPr lang="de-DE" altLang="zh-CN" sz="1400" dirty="0"/>
          </a:p>
        </p:txBody>
      </p:sp>
      <p:pic>
        <p:nvPicPr>
          <p:cNvPr id="4" name="Picture 3">
            <a:extLst>
              <a:ext uri="{FF2B5EF4-FFF2-40B4-BE49-F238E27FC236}">
                <a16:creationId xmlns:a16="http://schemas.microsoft.com/office/drawing/2014/main" id="{90138950-B048-4CCA-9A40-70AF79161680}"/>
              </a:ext>
            </a:extLst>
          </p:cNvPr>
          <p:cNvPicPr/>
          <p:nvPr/>
        </p:nvPicPr>
        <p:blipFill>
          <a:blip r:embed="rId3"/>
          <a:stretch>
            <a:fillRect/>
          </a:stretch>
        </p:blipFill>
        <p:spPr>
          <a:xfrm>
            <a:off x="1932940" y="1173910"/>
            <a:ext cx="5278120" cy="3069590"/>
          </a:xfrm>
          <a:prstGeom prst="rect">
            <a:avLst/>
          </a:prstGeom>
        </p:spPr>
      </p:pic>
      <p:sp>
        <p:nvSpPr>
          <p:cNvPr id="6" name="TextBox 5">
            <a:extLst>
              <a:ext uri="{FF2B5EF4-FFF2-40B4-BE49-F238E27FC236}">
                <a16:creationId xmlns:a16="http://schemas.microsoft.com/office/drawing/2014/main" id="{9CF64F23-E724-4BB3-A0B7-B3B1099BFC05}"/>
              </a:ext>
            </a:extLst>
          </p:cNvPr>
          <p:cNvSpPr txBox="1"/>
          <p:nvPr/>
        </p:nvSpPr>
        <p:spPr>
          <a:xfrm>
            <a:off x="4619625" y="4271189"/>
            <a:ext cx="2619375" cy="246221"/>
          </a:xfrm>
          <a:prstGeom prst="rect">
            <a:avLst/>
          </a:prstGeom>
          <a:noFill/>
        </p:spPr>
        <p:txBody>
          <a:bodyPr wrap="square">
            <a:spAutoFit/>
          </a:bodyPr>
          <a:lstStyle/>
          <a:p>
            <a:r>
              <a:rPr lang="en-US" altLang="zh-CN" sz="1000" dirty="0">
                <a:effectLst/>
                <a:latin typeface="+mn-ea"/>
              </a:rPr>
              <a:t>Quelle: </a:t>
            </a:r>
            <a:r>
              <a:rPr lang="en-US" altLang="zh-CN" sz="1000" dirty="0" err="1">
                <a:effectLst/>
                <a:latin typeface="+mn-ea"/>
              </a:rPr>
              <a:t>Angelehnt</a:t>
            </a:r>
            <a:r>
              <a:rPr lang="en-US" altLang="zh-CN" sz="1000" dirty="0">
                <a:effectLst/>
                <a:latin typeface="+mn-ea"/>
              </a:rPr>
              <a:t> an </a:t>
            </a:r>
            <a:r>
              <a:rPr lang="en-US" altLang="zh-CN" sz="1000" dirty="0" err="1">
                <a:effectLst/>
                <a:latin typeface="+mn-ea"/>
              </a:rPr>
              <a:t>Seckner</a:t>
            </a:r>
            <a:r>
              <a:rPr lang="en-US" altLang="zh-CN" sz="1000" dirty="0">
                <a:effectLst/>
                <a:latin typeface="+mn-ea"/>
              </a:rPr>
              <a:t> 2008 , S. 37</a:t>
            </a:r>
            <a:endParaRPr lang="zh-CN" altLang="en-US" sz="1000" dirty="0">
              <a:latin typeface="+mn-ea"/>
            </a:endParaRPr>
          </a:p>
        </p:txBody>
      </p:sp>
    </p:spTree>
    <p:extLst>
      <p:ext uri="{BB962C8B-B14F-4D97-AF65-F5344CB8AC3E}">
        <p14:creationId xmlns:p14="http://schemas.microsoft.com/office/powerpoint/2010/main" val="340055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Grp="1" noChangeArrowheads="1"/>
          </p:cNvSpPr>
          <p:nvPr>
            <p:ph type="title"/>
          </p:nvPr>
        </p:nvSpPr>
        <p:spPr/>
        <p:txBody>
          <a:bodyPr/>
          <a:lstStyle/>
          <a:p>
            <a:r>
              <a:rPr lang="de-DE" dirty="0"/>
              <a:t>Gliederung</a:t>
            </a:r>
          </a:p>
        </p:txBody>
      </p:sp>
      <p:sp>
        <p:nvSpPr>
          <p:cNvPr id="20486" name="Rectangle 6"/>
          <p:cNvSpPr>
            <a:spLocks noGrp="1" noChangeArrowheads="1"/>
          </p:cNvSpPr>
          <p:nvPr>
            <p:ph type="body" idx="1"/>
          </p:nvPr>
        </p:nvSpPr>
        <p:spPr>
          <a:xfrm>
            <a:off x="431800" y="1004888"/>
            <a:ext cx="8370888" cy="3319462"/>
          </a:xfrm>
          <a:noFill/>
        </p:spPr>
        <p:txBody>
          <a:bodyPr/>
          <a:lstStyle/>
          <a:p>
            <a:pPr lvl="1">
              <a:lnSpc>
                <a:spcPct val="150000"/>
              </a:lnSpc>
            </a:pPr>
            <a:r>
              <a:rPr lang="de-DE" sz="1400" dirty="0">
                <a:solidFill>
                  <a:schemeClr val="bg1">
                    <a:lumMod val="95000"/>
                  </a:schemeClr>
                </a:solidFill>
              </a:rPr>
              <a:t>Motivation und Ziel der Arbeit</a:t>
            </a:r>
          </a:p>
          <a:p>
            <a:pPr lvl="1">
              <a:lnSpc>
                <a:spcPct val="150000"/>
              </a:lnSpc>
            </a:pPr>
            <a:r>
              <a:rPr lang="de-DE" sz="1400" dirty="0">
                <a:solidFill>
                  <a:schemeClr val="bg1">
                    <a:lumMod val="95000"/>
                  </a:schemeClr>
                </a:solidFill>
              </a:rPr>
              <a:t>Theoretische Grundlagen</a:t>
            </a:r>
          </a:p>
          <a:p>
            <a:pPr lvl="1">
              <a:lnSpc>
                <a:spcPct val="150000"/>
              </a:lnSpc>
            </a:pPr>
            <a:r>
              <a:rPr lang="de-DE" sz="1400" dirty="0"/>
              <a:t>Analyse von prozess- und roboterbedingten Einflüssen auf die Genauigkeit des VKR</a:t>
            </a:r>
          </a:p>
          <a:p>
            <a:pPr lvl="1">
              <a:lnSpc>
                <a:spcPct val="150000"/>
              </a:lnSpc>
            </a:pPr>
            <a:r>
              <a:rPr lang="de-DE" sz="1400" dirty="0">
                <a:solidFill>
                  <a:schemeClr val="accent2">
                    <a:lumMod val="20000"/>
                    <a:lumOff val="80000"/>
                  </a:schemeClr>
                </a:solidFill>
              </a:rPr>
              <a:t>Modellierung von </a:t>
            </a:r>
            <a:r>
              <a:rPr lang="de-DE" altLang="zh-CN" sz="1400" dirty="0">
                <a:solidFill>
                  <a:schemeClr val="accent2">
                    <a:lumMod val="20000"/>
                    <a:lumOff val="80000"/>
                  </a:schemeClr>
                </a:solidFill>
              </a:rPr>
              <a:t>prozess- und roboterbedingten Einflüssen auf die Genauigkeit von VKR</a:t>
            </a:r>
          </a:p>
          <a:p>
            <a:pPr lvl="1">
              <a:lnSpc>
                <a:spcPct val="150000"/>
              </a:lnSpc>
            </a:pPr>
            <a:r>
              <a:rPr lang="de-DE" sz="1400" dirty="0">
                <a:solidFill>
                  <a:schemeClr val="accent2">
                    <a:lumMod val="20000"/>
                    <a:lumOff val="80000"/>
                  </a:schemeClr>
                </a:solidFill>
              </a:rPr>
              <a:t>Entwicklung von Konzepten zur Steigerung der Robotergenauigkeit</a:t>
            </a:r>
          </a:p>
          <a:p>
            <a:pPr lvl="1">
              <a:lnSpc>
                <a:spcPct val="150000"/>
              </a:lnSpc>
            </a:pPr>
            <a:r>
              <a:rPr lang="de-DE" sz="1400" dirty="0">
                <a:solidFill>
                  <a:schemeClr val="accent2">
                    <a:lumMod val="20000"/>
                    <a:lumOff val="80000"/>
                  </a:schemeClr>
                </a:solidFill>
              </a:rPr>
              <a:t>Zusammenfassung und Ausblick</a:t>
            </a:r>
          </a:p>
          <a:p>
            <a:pPr>
              <a:lnSpc>
                <a:spcPct val="150000"/>
              </a:lnSpc>
            </a:pPr>
            <a:endParaRPr lang="de-DE" sz="1400" dirty="0"/>
          </a:p>
        </p:txBody>
      </p:sp>
    </p:spTree>
    <p:extLst>
      <p:ext uri="{BB962C8B-B14F-4D97-AF65-F5344CB8AC3E}">
        <p14:creationId xmlns:p14="http://schemas.microsoft.com/office/powerpoint/2010/main" val="1642250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58A3A-2971-466F-8F96-9551FEF468A1}"/>
              </a:ext>
            </a:extLst>
          </p:cNvPr>
          <p:cNvSpPr>
            <a:spLocks noGrp="1"/>
          </p:cNvSpPr>
          <p:nvPr>
            <p:ph type="title"/>
          </p:nvPr>
        </p:nvSpPr>
        <p:spPr/>
        <p:txBody>
          <a:bodyPr/>
          <a:lstStyle/>
          <a:p>
            <a:r>
              <a:rPr lang="de-DE" altLang="zh-CN" dirty="0"/>
              <a:t>Analyse von prozess- und roboterbedingten Einflüssen auf die Genauigkeit</a:t>
            </a:r>
            <a:br>
              <a:rPr lang="de-DE" altLang="zh-CN" dirty="0"/>
            </a:br>
            <a:r>
              <a:rPr lang="de-DE" altLang="zh-CN" dirty="0"/>
              <a:t>des VKR</a:t>
            </a:r>
            <a:endParaRPr lang="zh-CN" altLang="en-US" dirty="0"/>
          </a:p>
        </p:txBody>
      </p:sp>
      <p:sp>
        <p:nvSpPr>
          <p:cNvPr id="3" name="Content Placeholder 2">
            <a:extLst>
              <a:ext uri="{FF2B5EF4-FFF2-40B4-BE49-F238E27FC236}">
                <a16:creationId xmlns:a16="http://schemas.microsoft.com/office/drawing/2014/main" id="{B0EEE38E-6328-4CCA-8221-0EC96E2A74D1}"/>
              </a:ext>
            </a:extLst>
          </p:cNvPr>
          <p:cNvSpPr>
            <a:spLocks noGrp="1"/>
          </p:cNvSpPr>
          <p:nvPr>
            <p:ph idx="1"/>
          </p:nvPr>
        </p:nvSpPr>
        <p:spPr>
          <a:xfrm>
            <a:off x="838200" y="900000"/>
            <a:ext cx="7969251" cy="3456000"/>
          </a:xfrm>
        </p:spPr>
        <p:txBody>
          <a:bodyPr/>
          <a:lstStyle/>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r>
              <a:rPr lang="de-DE" altLang="zh-CN" sz="1400" dirty="0"/>
              <a:t>Steuerungstechnik</a:t>
            </a:r>
          </a:p>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r>
              <a:rPr lang="de-DE" altLang="zh-CN" sz="1400" dirty="0"/>
              <a:t>Mechanik</a:t>
            </a:r>
          </a:p>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r>
              <a:rPr lang="de-DE" altLang="zh-CN" sz="1400" dirty="0"/>
              <a:t>Montageprozess</a:t>
            </a:r>
          </a:p>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r>
              <a:rPr lang="de-DE" altLang="zh-CN" sz="1400" dirty="0"/>
              <a:t>Umgebungsbedingung</a:t>
            </a:r>
            <a:endParaRPr lang="zh-CN" altLang="en-US" sz="1400" dirty="0"/>
          </a:p>
        </p:txBody>
      </p:sp>
      <p:pic>
        <p:nvPicPr>
          <p:cNvPr id="9" name="Picture 8">
            <a:extLst>
              <a:ext uri="{FF2B5EF4-FFF2-40B4-BE49-F238E27FC236}">
                <a16:creationId xmlns:a16="http://schemas.microsoft.com/office/drawing/2014/main" id="{A0EEB0DF-A21E-457F-BDB4-8EE805EEE16D}"/>
              </a:ext>
            </a:extLst>
          </p:cNvPr>
          <p:cNvPicPr>
            <a:picLocks noChangeAspect="1"/>
          </p:cNvPicPr>
          <p:nvPr/>
        </p:nvPicPr>
        <p:blipFill>
          <a:blip r:embed="rId3"/>
          <a:stretch>
            <a:fillRect/>
          </a:stretch>
        </p:blipFill>
        <p:spPr>
          <a:xfrm>
            <a:off x="3733800" y="787500"/>
            <a:ext cx="4341676" cy="3691943"/>
          </a:xfrm>
          <a:prstGeom prst="rect">
            <a:avLst/>
          </a:prstGeom>
        </p:spPr>
      </p:pic>
    </p:spTree>
    <p:extLst>
      <p:ext uri="{BB962C8B-B14F-4D97-AF65-F5344CB8AC3E}">
        <p14:creationId xmlns:p14="http://schemas.microsoft.com/office/powerpoint/2010/main" val="3178229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E6D3-6D22-4089-BE69-4CDA17055398}"/>
              </a:ext>
            </a:extLst>
          </p:cNvPr>
          <p:cNvSpPr>
            <a:spLocks noGrp="1"/>
          </p:cNvSpPr>
          <p:nvPr>
            <p:ph type="title"/>
          </p:nvPr>
        </p:nvSpPr>
        <p:spPr/>
        <p:txBody>
          <a:bodyPr/>
          <a:lstStyle/>
          <a:p>
            <a:r>
              <a:rPr lang="de-DE" altLang="zh-CN" dirty="0"/>
              <a:t>Analyse von prozess- und roboterbedingten Einflüssen auf die Genauigkeit</a:t>
            </a:r>
            <a:br>
              <a:rPr lang="de-DE" altLang="zh-CN" dirty="0"/>
            </a:br>
            <a:r>
              <a:rPr lang="de-DE" altLang="zh-CN" dirty="0"/>
              <a:t>des VKR</a:t>
            </a:r>
            <a:endParaRPr lang="zh-CN" altLang="en-US" dirty="0"/>
          </a:p>
        </p:txBody>
      </p:sp>
      <p:pic>
        <p:nvPicPr>
          <p:cNvPr id="29" name="Content Placeholder 28">
            <a:extLst>
              <a:ext uri="{FF2B5EF4-FFF2-40B4-BE49-F238E27FC236}">
                <a16:creationId xmlns:a16="http://schemas.microsoft.com/office/drawing/2014/main" id="{815065D9-03C2-454D-8B26-71A02A18388C}"/>
              </a:ext>
            </a:extLst>
          </p:cNvPr>
          <p:cNvPicPr>
            <a:picLocks noGrp="1" noChangeAspect="1"/>
          </p:cNvPicPr>
          <p:nvPr>
            <p:ph idx="1"/>
          </p:nvPr>
        </p:nvPicPr>
        <p:blipFill>
          <a:blip r:embed="rId3"/>
          <a:stretch>
            <a:fillRect/>
          </a:stretch>
        </p:blipFill>
        <p:spPr>
          <a:xfrm>
            <a:off x="1371600" y="966788"/>
            <a:ext cx="2152650" cy="3286125"/>
          </a:xfrm>
          <a:prstGeom prst="rect">
            <a:avLst/>
          </a:prstGeom>
        </p:spPr>
      </p:pic>
      <p:pic>
        <p:nvPicPr>
          <p:cNvPr id="57346" name="Picture 2" descr="Proximity Sensor, Inductive, M18, 3 Wire, 120V | ATO.com">
            <a:extLst>
              <a:ext uri="{FF2B5EF4-FFF2-40B4-BE49-F238E27FC236}">
                <a16:creationId xmlns:a16="http://schemas.microsoft.com/office/drawing/2014/main" id="{68E181DD-1A7B-45AD-9A66-66E0FD2438FE}"/>
              </a:ext>
            </a:extLst>
          </p:cNvPr>
          <p:cNvPicPr>
            <a:picLocks noGrp="1" noChangeAspect="1" noChangeArrowheads="1"/>
          </p:cNvPicPr>
          <p:nvPr>
            <p:ph idx="10"/>
          </p:nvPr>
        </p:nvPicPr>
        <p:blipFill>
          <a:blip r:embed="rId4" cstate="print">
            <a:extLst>
              <a:ext uri="{28A0092B-C50C-407E-A947-70E740481C1C}">
                <a14:useLocalDpi xmlns:a14="http://schemas.microsoft.com/office/drawing/2010/main" val="0"/>
              </a:ext>
            </a:extLst>
          </a:blip>
          <a:srcRect/>
          <a:stretch>
            <a:fillRect/>
          </a:stretch>
        </p:blipFill>
        <p:spPr bwMode="auto">
          <a:xfrm>
            <a:off x="4612005" y="1504950"/>
            <a:ext cx="1519238" cy="15192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CD78B637-43B3-48B1-976B-ED7AAE5E68D3}"/>
              </a:ext>
            </a:extLst>
          </p:cNvPr>
          <p:cNvSpPr txBox="1"/>
          <p:nvPr/>
        </p:nvSpPr>
        <p:spPr>
          <a:xfrm>
            <a:off x="5923598" y="2409795"/>
            <a:ext cx="2590800" cy="400110"/>
          </a:xfrm>
          <a:prstGeom prst="rect">
            <a:avLst/>
          </a:prstGeom>
          <a:noFill/>
        </p:spPr>
        <p:txBody>
          <a:bodyPr wrap="square">
            <a:spAutoFit/>
          </a:bodyPr>
          <a:lstStyle/>
          <a:p>
            <a:r>
              <a:rPr lang="de-DE" altLang="zh-CN" sz="1000" dirty="0"/>
              <a:t>[10] </a:t>
            </a:r>
            <a:r>
              <a:rPr lang="zh-CN" altLang="en-US" sz="1000" dirty="0">
                <a:hlinkClick r:id="rId5"/>
              </a:rPr>
              <a:t>https://www.ato.com/proximity-sensor-inductive-m18-3-wire-120v</a:t>
            </a:r>
            <a:r>
              <a:rPr lang="de-DE" altLang="zh-CN" sz="1000" dirty="0"/>
              <a:t>, 04.11.2020</a:t>
            </a:r>
            <a:endParaRPr lang="zh-CN" altLang="en-US" sz="1000" dirty="0"/>
          </a:p>
        </p:txBody>
      </p:sp>
    </p:spTree>
    <p:extLst>
      <p:ext uri="{BB962C8B-B14F-4D97-AF65-F5344CB8AC3E}">
        <p14:creationId xmlns:p14="http://schemas.microsoft.com/office/powerpoint/2010/main" val="183793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E6D3-6D22-4089-BE69-4CDA17055398}"/>
              </a:ext>
            </a:extLst>
          </p:cNvPr>
          <p:cNvSpPr>
            <a:spLocks noGrp="1"/>
          </p:cNvSpPr>
          <p:nvPr>
            <p:ph type="title"/>
          </p:nvPr>
        </p:nvSpPr>
        <p:spPr/>
        <p:txBody>
          <a:bodyPr/>
          <a:lstStyle/>
          <a:p>
            <a:r>
              <a:rPr lang="de-DE" altLang="zh-CN" dirty="0"/>
              <a:t>Analyse von prozess- und roboterbedingten Einflüssen auf die Genauigkeit</a:t>
            </a:r>
            <a:br>
              <a:rPr lang="de-DE" altLang="zh-CN" dirty="0"/>
            </a:br>
            <a:r>
              <a:rPr lang="de-DE" altLang="zh-CN" dirty="0"/>
              <a:t>des VKR</a:t>
            </a:r>
            <a:endParaRPr lang="zh-CN" altLang="en-US" dirty="0"/>
          </a:p>
        </p:txBody>
      </p:sp>
      <p:pic>
        <p:nvPicPr>
          <p:cNvPr id="14" name="Content Placeholder 13">
            <a:extLst>
              <a:ext uri="{FF2B5EF4-FFF2-40B4-BE49-F238E27FC236}">
                <a16:creationId xmlns:a16="http://schemas.microsoft.com/office/drawing/2014/main" id="{F95A5163-90D2-4126-94DD-35DBBCDF63B5}"/>
              </a:ext>
            </a:extLst>
          </p:cNvPr>
          <p:cNvPicPr>
            <a:picLocks noGrp="1" noChangeAspect="1"/>
          </p:cNvPicPr>
          <p:nvPr>
            <p:ph idx="1"/>
          </p:nvPr>
        </p:nvPicPr>
        <p:blipFill>
          <a:blip r:embed="rId3"/>
          <a:stretch>
            <a:fillRect/>
          </a:stretch>
        </p:blipFill>
        <p:spPr>
          <a:xfrm>
            <a:off x="1371600" y="1005037"/>
            <a:ext cx="2152650" cy="3209925"/>
          </a:xfrm>
        </p:spPr>
      </p:pic>
      <p:pic>
        <p:nvPicPr>
          <p:cNvPr id="15" name="Picture 14">
            <a:extLst>
              <a:ext uri="{FF2B5EF4-FFF2-40B4-BE49-F238E27FC236}">
                <a16:creationId xmlns:a16="http://schemas.microsoft.com/office/drawing/2014/main" id="{7EC6BCB9-DE1B-4608-9E11-A2B8E2842A20}"/>
              </a:ext>
            </a:extLst>
          </p:cNvPr>
          <p:cNvPicPr>
            <a:picLocks noChangeAspect="1"/>
          </p:cNvPicPr>
          <p:nvPr/>
        </p:nvPicPr>
        <p:blipFill rotWithShape="1">
          <a:blip r:embed="rId4"/>
          <a:srcRect l="17613" t="18639" r="9697" b="22556"/>
          <a:stretch/>
        </p:blipFill>
        <p:spPr>
          <a:xfrm>
            <a:off x="4012046" y="1107890"/>
            <a:ext cx="1437204" cy="898252"/>
          </a:xfrm>
          <a:prstGeom prst="rect">
            <a:avLst/>
          </a:prstGeom>
        </p:spPr>
      </p:pic>
      <p:pic>
        <p:nvPicPr>
          <p:cNvPr id="21" name="Picture 20">
            <a:extLst>
              <a:ext uri="{FF2B5EF4-FFF2-40B4-BE49-F238E27FC236}">
                <a16:creationId xmlns:a16="http://schemas.microsoft.com/office/drawing/2014/main" id="{20819E85-D47A-4F33-BD73-E6FF6FD6AE82}"/>
              </a:ext>
            </a:extLst>
          </p:cNvPr>
          <p:cNvPicPr>
            <a:picLocks noChangeAspect="1"/>
          </p:cNvPicPr>
          <p:nvPr/>
        </p:nvPicPr>
        <p:blipFill rotWithShape="1">
          <a:blip r:embed="rId5"/>
          <a:srcRect l="15533" t="14718" r="9525" b="22557"/>
          <a:stretch/>
        </p:blipFill>
        <p:spPr>
          <a:xfrm>
            <a:off x="5449250" y="1107890"/>
            <a:ext cx="1377319" cy="898252"/>
          </a:xfrm>
          <a:prstGeom prst="rect">
            <a:avLst/>
          </a:prstGeom>
        </p:spPr>
      </p:pic>
      <p:pic>
        <p:nvPicPr>
          <p:cNvPr id="56322" name="Picture 2" descr="Roboter Arm Getriebe Rv Getriebe - Buy Roboter Rv Minderer,Rv Getriebe, Roboter Arm Getriebe Product on Alibaba.com">
            <a:extLst>
              <a:ext uri="{FF2B5EF4-FFF2-40B4-BE49-F238E27FC236}">
                <a16:creationId xmlns:a16="http://schemas.microsoft.com/office/drawing/2014/main" id="{19BECA8D-F370-4B9E-9C1A-2256857B19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1000" y="2030998"/>
            <a:ext cx="1132840" cy="108150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104260B-FB49-41D6-8228-A6B1DA573042}"/>
              </a:ext>
            </a:extLst>
          </p:cNvPr>
          <p:cNvSpPr txBox="1"/>
          <p:nvPr/>
        </p:nvSpPr>
        <p:spPr>
          <a:xfrm>
            <a:off x="5344160" y="2578660"/>
            <a:ext cx="3362959" cy="400110"/>
          </a:xfrm>
          <a:prstGeom prst="rect">
            <a:avLst/>
          </a:prstGeom>
          <a:noFill/>
        </p:spPr>
        <p:txBody>
          <a:bodyPr wrap="square">
            <a:spAutoFit/>
          </a:bodyPr>
          <a:lstStyle/>
          <a:p>
            <a:r>
              <a:rPr lang="de-DE" altLang="zh-CN" sz="1000" dirty="0"/>
              <a:t>[11] </a:t>
            </a:r>
            <a:r>
              <a:rPr lang="zh-CN" altLang="en-US" sz="1000" dirty="0">
                <a:hlinkClick r:id="rId7"/>
              </a:rPr>
              <a:t>https://german.alibaba.com/product-detail/robot-arm-gearbox-rv-gearbox-60419640739.html</a:t>
            </a:r>
            <a:r>
              <a:rPr lang="de-DE" altLang="zh-CN" sz="1000" dirty="0"/>
              <a:t>,</a:t>
            </a:r>
            <a:r>
              <a:rPr lang="zh-CN" altLang="en-US" sz="1000" dirty="0"/>
              <a:t> </a:t>
            </a:r>
            <a:r>
              <a:rPr lang="de-DE" altLang="zh-CN" sz="1000" dirty="0"/>
              <a:t>04.11.2020</a:t>
            </a:r>
            <a:endParaRPr lang="zh-CN" altLang="en-US" sz="1000" dirty="0"/>
          </a:p>
        </p:txBody>
      </p:sp>
      <p:sp>
        <p:nvSpPr>
          <p:cNvPr id="26" name="TextBox 25">
            <a:extLst>
              <a:ext uri="{FF2B5EF4-FFF2-40B4-BE49-F238E27FC236}">
                <a16:creationId xmlns:a16="http://schemas.microsoft.com/office/drawing/2014/main" id="{54258EFD-A18E-4EDB-8568-4F90029B49F9}"/>
              </a:ext>
            </a:extLst>
          </p:cNvPr>
          <p:cNvSpPr txBox="1"/>
          <p:nvPr/>
        </p:nvSpPr>
        <p:spPr>
          <a:xfrm>
            <a:off x="6137910" y="3542836"/>
            <a:ext cx="2777489" cy="553998"/>
          </a:xfrm>
          <a:prstGeom prst="rect">
            <a:avLst/>
          </a:prstGeom>
          <a:noFill/>
        </p:spPr>
        <p:txBody>
          <a:bodyPr wrap="square">
            <a:spAutoFit/>
          </a:bodyPr>
          <a:lstStyle/>
          <a:p>
            <a:r>
              <a:rPr lang="de-DE" altLang="zh-CN" sz="1000" dirty="0">
                <a:latin typeface="+mn-ea"/>
              </a:rPr>
              <a:t>[12] </a:t>
            </a:r>
            <a:r>
              <a:rPr lang="zh-CN" altLang="en-US" sz="1000" dirty="0">
                <a:latin typeface="+mn-ea"/>
                <a:hlinkClick r:id="rId8"/>
              </a:rPr>
              <a:t>https://www.robotik-produktion.de/neuheiten/kompakte-integrierte-antriebe-2/</a:t>
            </a:r>
            <a:r>
              <a:rPr lang="de-DE" altLang="zh-CN" sz="1000" dirty="0">
                <a:latin typeface="+mn-ea"/>
              </a:rPr>
              <a:t>, 04.11.2020</a:t>
            </a:r>
            <a:endParaRPr lang="zh-CN" altLang="en-US" sz="1000" dirty="0">
              <a:latin typeface="+mn-ea"/>
            </a:endParaRPr>
          </a:p>
        </p:txBody>
      </p:sp>
      <p:pic>
        <p:nvPicPr>
          <p:cNvPr id="56324" name="Picture 4" descr="Heidrive bietet speziell konzipierte Antriebe fÃ¼r Roboter- und FTS-Hersteller an. (Bild: Heidrive GmbH)">
            <a:extLst>
              <a:ext uri="{FF2B5EF4-FFF2-40B4-BE49-F238E27FC236}">
                <a16:creationId xmlns:a16="http://schemas.microsoft.com/office/drawing/2014/main" id="{556C0E5F-20E9-46D4-B792-EE57639258A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454" t="23333" r="17394" b="32442"/>
          <a:stretch/>
        </p:blipFill>
        <p:spPr bwMode="auto">
          <a:xfrm>
            <a:off x="3961765" y="3245149"/>
            <a:ext cx="2025650" cy="85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9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3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3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D89D-3766-4C5B-BB73-3D473EF0B168}"/>
              </a:ext>
            </a:extLst>
          </p:cNvPr>
          <p:cNvSpPr>
            <a:spLocks noGrp="1"/>
          </p:cNvSpPr>
          <p:nvPr>
            <p:ph type="title"/>
          </p:nvPr>
        </p:nvSpPr>
        <p:spPr/>
        <p:txBody>
          <a:bodyPr/>
          <a:lstStyle/>
          <a:p>
            <a:r>
              <a:rPr lang="de-DE" altLang="zh-CN" dirty="0"/>
              <a:t>Analyse von prozess- und roboterbedingten Einflüssen auf die Genauigkeit</a:t>
            </a:r>
            <a:br>
              <a:rPr lang="de-DE" altLang="zh-CN" dirty="0"/>
            </a:br>
            <a:r>
              <a:rPr lang="de-DE" altLang="zh-CN" dirty="0"/>
              <a:t>des VKR</a:t>
            </a:r>
            <a:endParaRPr lang="zh-CN" altLang="en-US" dirty="0"/>
          </a:p>
        </p:txBody>
      </p:sp>
      <p:pic>
        <p:nvPicPr>
          <p:cNvPr id="18" name="Content Placeholder 17">
            <a:extLst>
              <a:ext uri="{FF2B5EF4-FFF2-40B4-BE49-F238E27FC236}">
                <a16:creationId xmlns:a16="http://schemas.microsoft.com/office/drawing/2014/main" id="{E310A1BA-C011-4D2E-B546-79E99755CC0D}"/>
              </a:ext>
            </a:extLst>
          </p:cNvPr>
          <p:cNvPicPr>
            <a:picLocks noGrp="1" noChangeAspect="1"/>
          </p:cNvPicPr>
          <p:nvPr>
            <p:ph idx="1"/>
          </p:nvPr>
        </p:nvPicPr>
        <p:blipFill>
          <a:blip r:embed="rId3"/>
          <a:stretch>
            <a:fillRect/>
          </a:stretch>
        </p:blipFill>
        <p:spPr>
          <a:xfrm>
            <a:off x="1366837" y="1443038"/>
            <a:ext cx="2162175" cy="2333625"/>
          </a:xfrm>
        </p:spPr>
      </p:pic>
      <p:pic>
        <p:nvPicPr>
          <p:cNvPr id="58370" name="Picture 2" descr="Precision Assembly">
            <a:extLst>
              <a:ext uri="{FF2B5EF4-FFF2-40B4-BE49-F238E27FC236}">
                <a16:creationId xmlns:a16="http://schemas.microsoft.com/office/drawing/2014/main" id="{34E5C6BD-4783-4ECC-BC30-C911DC3C4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971550"/>
            <a:ext cx="1420143" cy="9429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8905510-D0CA-483C-B8A9-334CEE8E7438}"/>
              </a:ext>
            </a:extLst>
          </p:cNvPr>
          <p:cNvSpPr txBox="1"/>
          <p:nvPr/>
        </p:nvSpPr>
        <p:spPr>
          <a:xfrm>
            <a:off x="5717823" y="1360527"/>
            <a:ext cx="2819400" cy="553998"/>
          </a:xfrm>
          <a:prstGeom prst="rect">
            <a:avLst/>
          </a:prstGeom>
          <a:noFill/>
        </p:spPr>
        <p:txBody>
          <a:bodyPr wrap="square">
            <a:spAutoFit/>
          </a:bodyPr>
          <a:lstStyle/>
          <a:p>
            <a:r>
              <a:rPr lang="de-DE" altLang="zh-CN" sz="1000" dirty="0"/>
              <a:t>[13] </a:t>
            </a:r>
            <a:r>
              <a:rPr lang="zh-CN" altLang="en-US" sz="1000" dirty="0">
                <a:hlinkClick r:id="rId5"/>
              </a:rPr>
              <a:t>https://www.aerotech.com/industries-and-applications/precision-manufacturing/precision-assembly.aspx</a:t>
            </a:r>
            <a:r>
              <a:rPr lang="de-DE" altLang="zh-CN" sz="1000" dirty="0"/>
              <a:t>, 04.11.2020</a:t>
            </a:r>
            <a:endParaRPr lang="zh-CN" altLang="en-US" sz="1000" dirty="0"/>
          </a:p>
        </p:txBody>
      </p:sp>
      <p:pic>
        <p:nvPicPr>
          <p:cNvPr id="22" name="Picture 2" descr="Proximity Sensor, Inductive, M18, 3 Wire, 120V | ATO.com">
            <a:extLst>
              <a:ext uri="{FF2B5EF4-FFF2-40B4-BE49-F238E27FC236}">
                <a16:creationId xmlns:a16="http://schemas.microsoft.com/office/drawing/2014/main" id="{44889CC2-DF0D-4A2F-8EE1-263F10250DD7}"/>
              </a:ext>
            </a:extLst>
          </p:cNvPr>
          <p:cNvPicPr>
            <a:picLocks noGrp="1" noChangeAspect="1" noChangeArrowheads="1"/>
          </p:cNvPicPr>
          <p:nvPr>
            <p:ph idx="10"/>
          </p:nvPr>
        </p:nvPicPr>
        <p:blipFill>
          <a:blip r:embed="rId6" cstate="print">
            <a:extLst>
              <a:ext uri="{28A0092B-C50C-407E-A947-70E740481C1C}">
                <a14:useLocalDpi xmlns:a14="http://schemas.microsoft.com/office/drawing/2010/main" val="0"/>
              </a:ext>
            </a:extLst>
          </a:blip>
          <a:srcRect/>
          <a:stretch>
            <a:fillRect/>
          </a:stretch>
        </p:blipFill>
        <p:spPr bwMode="auto">
          <a:xfrm>
            <a:off x="4422439" y="1914525"/>
            <a:ext cx="1109663" cy="110966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B32D4FC-AB33-42DE-8741-07E005BF82FC}"/>
              </a:ext>
            </a:extLst>
          </p:cNvPr>
          <p:cNvSpPr txBox="1"/>
          <p:nvPr/>
        </p:nvSpPr>
        <p:spPr>
          <a:xfrm>
            <a:off x="5717823" y="2469356"/>
            <a:ext cx="2590800" cy="400110"/>
          </a:xfrm>
          <a:prstGeom prst="rect">
            <a:avLst/>
          </a:prstGeom>
          <a:noFill/>
        </p:spPr>
        <p:txBody>
          <a:bodyPr wrap="square">
            <a:spAutoFit/>
          </a:bodyPr>
          <a:lstStyle/>
          <a:p>
            <a:r>
              <a:rPr lang="de-DE" altLang="zh-CN" sz="1000" dirty="0"/>
              <a:t>[10] </a:t>
            </a:r>
            <a:r>
              <a:rPr lang="zh-CN" altLang="en-US" sz="1000" dirty="0">
                <a:hlinkClick r:id="rId7"/>
              </a:rPr>
              <a:t>https://www.ato.com/proximity-sensor-inductive-m18-3-wire-120v</a:t>
            </a:r>
            <a:r>
              <a:rPr lang="de-DE" altLang="zh-CN" sz="1000" dirty="0"/>
              <a:t>, 04.11.2020</a:t>
            </a:r>
            <a:endParaRPr lang="zh-CN" altLang="en-US" sz="1000" dirty="0"/>
          </a:p>
        </p:txBody>
      </p:sp>
      <p:pic>
        <p:nvPicPr>
          <p:cNvPr id="58372" name="Picture 4" descr="Fügetechnik✓ für automatisiertes Schweißen, Nieten &amp; Kleben - IBG">
            <a:extLst>
              <a:ext uri="{FF2B5EF4-FFF2-40B4-BE49-F238E27FC236}">
                <a16:creationId xmlns:a16="http://schemas.microsoft.com/office/drawing/2014/main" id="{E14811CB-2EE2-4D43-A116-273D67939E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8663" y="3148304"/>
            <a:ext cx="838200" cy="12567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29ACE58-47E0-4613-A384-4F3CA826C615}"/>
              </a:ext>
            </a:extLst>
          </p:cNvPr>
          <p:cNvSpPr txBox="1"/>
          <p:nvPr/>
        </p:nvSpPr>
        <p:spPr>
          <a:xfrm>
            <a:off x="5717823" y="4004912"/>
            <a:ext cx="3089628" cy="400110"/>
          </a:xfrm>
          <a:prstGeom prst="rect">
            <a:avLst/>
          </a:prstGeom>
          <a:noFill/>
        </p:spPr>
        <p:txBody>
          <a:bodyPr wrap="square">
            <a:spAutoFit/>
          </a:bodyPr>
          <a:lstStyle/>
          <a:p>
            <a:r>
              <a:rPr lang="de-DE" altLang="zh-CN" sz="1000" dirty="0"/>
              <a:t>[14] </a:t>
            </a:r>
            <a:r>
              <a:rPr lang="zh-CN" altLang="en-US" sz="1000" dirty="0">
                <a:hlinkClick r:id="rId9"/>
              </a:rPr>
              <a:t>https://www.goeke-group.com/de/fuegetechnik</a:t>
            </a:r>
            <a:r>
              <a:rPr lang="de-DE" altLang="zh-CN" sz="1000" dirty="0"/>
              <a:t>, 04.11.2020</a:t>
            </a:r>
            <a:endParaRPr lang="zh-CN" altLang="en-US" sz="1000" dirty="0"/>
          </a:p>
        </p:txBody>
      </p:sp>
    </p:spTree>
    <p:extLst>
      <p:ext uri="{BB962C8B-B14F-4D97-AF65-F5344CB8AC3E}">
        <p14:creationId xmlns:p14="http://schemas.microsoft.com/office/powerpoint/2010/main" val="289957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3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D89D-3766-4C5B-BB73-3D473EF0B168}"/>
              </a:ext>
            </a:extLst>
          </p:cNvPr>
          <p:cNvSpPr>
            <a:spLocks noGrp="1"/>
          </p:cNvSpPr>
          <p:nvPr>
            <p:ph type="title"/>
          </p:nvPr>
        </p:nvSpPr>
        <p:spPr/>
        <p:txBody>
          <a:bodyPr/>
          <a:lstStyle/>
          <a:p>
            <a:r>
              <a:rPr lang="de-DE" altLang="zh-CN" dirty="0"/>
              <a:t>Analyse von prozess- und roboterbedingten Einflüssen auf die Genauigkeit</a:t>
            </a:r>
            <a:br>
              <a:rPr lang="de-DE" altLang="zh-CN" dirty="0"/>
            </a:br>
            <a:r>
              <a:rPr lang="de-DE" altLang="zh-CN" dirty="0"/>
              <a:t>des VKR</a:t>
            </a:r>
            <a:endParaRPr lang="zh-CN" altLang="en-US" dirty="0"/>
          </a:p>
        </p:txBody>
      </p:sp>
      <p:pic>
        <p:nvPicPr>
          <p:cNvPr id="17" name="Content Placeholder 16">
            <a:extLst>
              <a:ext uri="{FF2B5EF4-FFF2-40B4-BE49-F238E27FC236}">
                <a16:creationId xmlns:a16="http://schemas.microsoft.com/office/drawing/2014/main" id="{59E12FDE-762C-47E0-90A8-116E40CFCBDE}"/>
              </a:ext>
            </a:extLst>
          </p:cNvPr>
          <p:cNvPicPr>
            <a:picLocks noGrp="1" noChangeAspect="1"/>
          </p:cNvPicPr>
          <p:nvPr>
            <p:ph idx="1"/>
          </p:nvPr>
        </p:nvPicPr>
        <p:blipFill>
          <a:blip r:embed="rId3"/>
          <a:stretch>
            <a:fillRect/>
          </a:stretch>
        </p:blipFill>
        <p:spPr>
          <a:xfrm>
            <a:off x="1371600" y="1419225"/>
            <a:ext cx="2152650" cy="2381250"/>
          </a:xfrm>
        </p:spPr>
      </p:pic>
      <p:pic>
        <p:nvPicPr>
          <p:cNvPr id="59394" name="Picture 2" descr="Thermal Properties of Optical Substrates | Edmund Optics">
            <a:extLst>
              <a:ext uri="{FF2B5EF4-FFF2-40B4-BE49-F238E27FC236}">
                <a16:creationId xmlns:a16="http://schemas.microsoft.com/office/drawing/2014/main" id="{65DE5B8A-0D06-468A-9E63-61503B2DD1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9078" y="1218032"/>
            <a:ext cx="1911372" cy="1143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4485A14-8787-40D6-888A-C6F7977AE4B0}"/>
              </a:ext>
            </a:extLst>
          </p:cNvPr>
          <p:cNvSpPr txBox="1"/>
          <p:nvPr/>
        </p:nvSpPr>
        <p:spPr>
          <a:xfrm>
            <a:off x="6140450" y="1808939"/>
            <a:ext cx="2805408" cy="553998"/>
          </a:xfrm>
          <a:prstGeom prst="rect">
            <a:avLst/>
          </a:prstGeom>
          <a:noFill/>
        </p:spPr>
        <p:txBody>
          <a:bodyPr wrap="square">
            <a:spAutoFit/>
          </a:bodyPr>
          <a:lstStyle/>
          <a:p>
            <a:r>
              <a:rPr lang="de-DE" altLang="zh-CN" sz="1000" dirty="0"/>
              <a:t>[15] </a:t>
            </a:r>
            <a:r>
              <a:rPr lang="zh-CN" altLang="en-US" sz="1000" dirty="0">
                <a:hlinkClick r:id="rId5"/>
              </a:rPr>
              <a:t>https://www.edmundoptics.de/knowledge-center/application-notes/lasers/thermal-properties-of-optical-substrates/</a:t>
            </a:r>
            <a:r>
              <a:rPr lang="de-DE" altLang="zh-CN" sz="1000" dirty="0"/>
              <a:t>, 04.11.2020</a:t>
            </a:r>
            <a:endParaRPr lang="zh-CN" altLang="en-US" sz="1000" dirty="0"/>
          </a:p>
        </p:txBody>
      </p:sp>
      <p:sp>
        <p:nvSpPr>
          <p:cNvPr id="21" name="TextBox 20">
            <a:extLst>
              <a:ext uri="{FF2B5EF4-FFF2-40B4-BE49-F238E27FC236}">
                <a16:creationId xmlns:a16="http://schemas.microsoft.com/office/drawing/2014/main" id="{2432CB72-F5B7-4191-81CB-0200623957B4}"/>
              </a:ext>
            </a:extLst>
          </p:cNvPr>
          <p:cNvSpPr txBox="1"/>
          <p:nvPr/>
        </p:nvSpPr>
        <p:spPr>
          <a:xfrm>
            <a:off x="6140450" y="3022715"/>
            <a:ext cx="2777489" cy="553998"/>
          </a:xfrm>
          <a:prstGeom prst="rect">
            <a:avLst/>
          </a:prstGeom>
          <a:noFill/>
        </p:spPr>
        <p:txBody>
          <a:bodyPr wrap="square">
            <a:spAutoFit/>
          </a:bodyPr>
          <a:lstStyle/>
          <a:p>
            <a:r>
              <a:rPr lang="de-DE" altLang="zh-CN" sz="1000" dirty="0">
                <a:latin typeface="+mn-ea"/>
              </a:rPr>
              <a:t>[12] </a:t>
            </a:r>
            <a:r>
              <a:rPr lang="zh-CN" altLang="en-US" sz="1000" dirty="0">
                <a:latin typeface="+mn-ea"/>
                <a:hlinkClick r:id="rId6"/>
              </a:rPr>
              <a:t>https://www.robotik-produktion.de/neuheiten/kompakte-integrierte-antriebe-2/</a:t>
            </a:r>
            <a:r>
              <a:rPr lang="de-DE" altLang="zh-CN" sz="1000" dirty="0">
                <a:latin typeface="+mn-ea"/>
              </a:rPr>
              <a:t>, 04.11.2020</a:t>
            </a:r>
            <a:endParaRPr lang="zh-CN" altLang="en-US" sz="1000" dirty="0">
              <a:latin typeface="+mn-ea"/>
            </a:endParaRPr>
          </a:p>
        </p:txBody>
      </p:sp>
      <p:pic>
        <p:nvPicPr>
          <p:cNvPr id="22" name="Picture 4" descr="Heidrive bietet speziell konzipierte Antriebe fÃ¼r Roboter- und FTS-Hersteller an. (Bild: Heidrive GmbH)">
            <a:extLst>
              <a:ext uri="{FF2B5EF4-FFF2-40B4-BE49-F238E27FC236}">
                <a16:creationId xmlns:a16="http://schemas.microsoft.com/office/drawing/2014/main" id="{6120132A-571F-48BC-8632-683A4F01C4B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454" t="23333" r="17394" b="32442"/>
          <a:stretch/>
        </p:blipFill>
        <p:spPr bwMode="auto">
          <a:xfrm>
            <a:off x="4114800" y="2725028"/>
            <a:ext cx="2025650" cy="85168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hlinkClick r:id="rId8" action="ppaction://hlinksldjump"/>
            <a:extLst>
              <a:ext uri="{FF2B5EF4-FFF2-40B4-BE49-F238E27FC236}">
                <a16:creationId xmlns:a16="http://schemas.microsoft.com/office/drawing/2014/main" id="{1253CD5E-1FEE-471B-8711-AA013620966E}"/>
              </a:ext>
            </a:extLst>
          </p:cNvPr>
          <p:cNvSpPr txBox="1"/>
          <p:nvPr/>
        </p:nvSpPr>
        <p:spPr>
          <a:xfrm>
            <a:off x="1399540" y="2401729"/>
            <a:ext cx="1167130" cy="246221"/>
          </a:xfrm>
          <a:prstGeom prst="rect">
            <a:avLst/>
          </a:prstGeom>
          <a:noFill/>
          <a:ln>
            <a:solidFill>
              <a:srgbClr val="C00000"/>
            </a:solidFill>
          </a:ln>
        </p:spPr>
        <p:txBody>
          <a:bodyPr wrap="square">
            <a:spAutoFit/>
          </a:bodyPr>
          <a:lstStyle/>
          <a:p>
            <a:r>
              <a:rPr lang="en-US" altLang="zh-CN" sz="1000" u="sng" dirty="0">
                <a:latin typeface="+mn-ea"/>
              </a:rPr>
              <a:t>                       </a:t>
            </a:r>
            <a:endParaRPr lang="zh-CN" altLang="en-US" sz="1000" u="sng" dirty="0">
              <a:latin typeface="+mn-ea"/>
            </a:endParaRPr>
          </a:p>
        </p:txBody>
      </p:sp>
      <p:sp>
        <p:nvSpPr>
          <p:cNvPr id="23" name="TextBox 22">
            <a:hlinkClick r:id="rId8" action="ppaction://hlinksldjump"/>
            <a:extLst>
              <a:ext uri="{FF2B5EF4-FFF2-40B4-BE49-F238E27FC236}">
                <a16:creationId xmlns:a16="http://schemas.microsoft.com/office/drawing/2014/main" id="{6018F87D-5529-4B8C-9FDE-242807F0CEEB}"/>
              </a:ext>
            </a:extLst>
          </p:cNvPr>
          <p:cNvSpPr txBox="1"/>
          <p:nvPr/>
        </p:nvSpPr>
        <p:spPr>
          <a:xfrm>
            <a:off x="1399540" y="3028950"/>
            <a:ext cx="1267460" cy="246221"/>
          </a:xfrm>
          <a:prstGeom prst="rect">
            <a:avLst/>
          </a:prstGeom>
          <a:noFill/>
          <a:ln>
            <a:solidFill>
              <a:srgbClr val="C00000"/>
            </a:solidFill>
          </a:ln>
        </p:spPr>
        <p:txBody>
          <a:bodyPr wrap="square">
            <a:spAutoFit/>
          </a:bodyPr>
          <a:lstStyle/>
          <a:p>
            <a:r>
              <a:rPr lang="en-US" altLang="zh-CN" sz="1000" u="sng" dirty="0">
                <a:latin typeface="+mn-ea"/>
              </a:rPr>
              <a:t>                       </a:t>
            </a:r>
            <a:endParaRPr lang="zh-CN" altLang="en-US" sz="1000" u="sng" dirty="0">
              <a:latin typeface="+mn-ea"/>
            </a:endParaRPr>
          </a:p>
        </p:txBody>
      </p:sp>
    </p:spTree>
    <p:extLst>
      <p:ext uri="{BB962C8B-B14F-4D97-AF65-F5344CB8AC3E}">
        <p14:creationId xmlns:p14="http://schemas.microsoft.com/office/powerpoint/2010/main" val="101942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Grp="1" noChangeArrowheads="1"/>
          </p:cNvSpPr>
          <p:nvPr>
            <p:ph type="title"/>
          </p:nvPr>
        </p:nvSpPr>
        <p:spPr/>
        <p:txBody>
          <a:bodyPr/>
          <a:lstStyle/>
          <a:p>
            <a:r>
              <a:rPr lang="de-DE" dirty="0"/>
              <a:t>Gliederung</a:t>
            </a:r>
          </a:p>
        </p:txBody>
      </p:sp>
      <p:sp>
        <p:nvSpPr>
          <p:cNvPr id="20486" name="Rectangle 6"/>
          <p:cNvSpPr>
            <a:spLocks noGrp="1" noChangeArrowheads="1"/>
          </p:cNvSpPr>
          <p:nvPr>
            <p:ph type="body" idx="1"/>
          </p:nvPr>
        </p:nvSpPr>
        <p:spPr>
          <a:xfrm>
            <a:off x="431800" y="1004888"/>
            <a:ext cx="8370888" cy="3319462"/>
          </a:xfrm>
          <a:noFill/>
        </p:spPr>
        <p:txBody>
          <a:bodyPr/>
          <a:lstStyle/>
          <a:p>
            <a:pPr lvl="1">
              <a:lnSpc>
                <a:spcPct val="150000"/>
              </a:lnSpc>
            </a:pPr>
            <a:r>
              <a:rPr lang="de-DE" sz="1400" dirty="0">
                <a:solidFill>
                  <a:schemeClr val="bg1">
                    <a:lumMod val="95000"/>
                  </a:schemeClr>
                </a:solidFill>
              </a:rPr>
              <a:t>Motivation und Ziel der Arbeit</a:t>
            </a:r>
          </a:p>
          <a:p>
            <a:pPr lvl="1">
              <a:lnSpc>
                <a:spcPct val="150000"/>
              </a:lnSpc>
            </a:pPr>
            <a:r>
              <a:rPr lang="de-DE" sz="1400" dirty="0">
                <a:solidFill>
                  <a:schemeClr val="bg1">
                    <a:lumMod val="95000"/>
                  </a:schemeClr>
                </a:solidFill>
              </a:rPr>
              <a:t>Theoretische Grundlagen</a:t>
            </a:r>
          </a:p>
          <a:p>
            <a:pPr lvl="1">
              <a:lnSpc>
                <a:spcPct val="150000"/>
              </a:lnSpc>
            </a:pPr>
            <a:r>
              <a:rPr lang="de-DE" sz="1400" dirty="0">
                <a:solidFill>
                  <a:schemeClr val="bg1">
                    <a:lumMod val="95000"/>
                  </a:schemeClr>
                </a:solidFill>
              </a:rPr>
              <a:t>Analyse von prozess- und roboterbedingten Einflüssen auf die Genauigkeit des VKR</a:t>
            </a:r>
          </a:p>
          <a:p>
            <a:pPr lvl="1">
              <a:lnSpc>
                <a:spcPct val="150000"/>
              </a:lnSpc>
            </a:pPr>
            <a:r>
              <a:rPr lang="de-DE" sz="1400" dirty="0"/>
              <a:t>Modellierung von </a:t>
            </a:r>
            <a:r>
              <a:rPr lang="de-DE" altLang="zh-CN" sz="1400" dirty="0"/>
              <a:t>prozess- und roboterbedingten Einflüssen auf die Genauigkeit von VKR</a:t>
            </a:r>
          </a:p>
          <a:p>
            <a:pPr lvl="1">
              <a:lnSpc>
                <a:spcPct val="150000"/>
              </a:lnSpc>
            </a:pPr>
            <a:r>
              <a:rPr lang="de-DE" sz="1400" dirty="0">
                <a:solidFill>
                  <a:schemeClr val="accent2">
                    <a:lumMod val="20000"/>
                    <a:lumOff val="80000"/>
                  </a:schemeClr>
                </a:solidFill>
              </a:rPr>
              <a:t>Entwicklung von Konzepten zur Steigerung der Robotergenauigkeit</a:t>
            </a:r>
          </a:p>
          <a:p>
            <a:pPr lvl="1">
              <a:lnSpc>
                <a:spcPct val="150000"/>
              </a:lnSpc>
            </a:pPr>
            <a:r>
              <a:rPr lang="de-DE" sz="1400" dirty="0">
                <a:solidFill>
                  <a:schemeClr val="accent2">
                    <a:lumMod val="20000"/>
                    <a:lumOff val="80000"/>
                  </a:schemeClr>
                </a:solidFill>
              </a:rPr>
              <a:t>Zusammenfassung und Ausblick</a:t>
            </a:r>
          </a:p>
          <a:p>
            <a:pPr>
              <a:lnSpc>
                <a:spcPct val="150000"/>
              </a:lnSpc>
            </a:pPr>
            <a:endParaRPr lang="de-DE" sz="1400" dirty="0"/>
          </a:p>
        </p:txBody>
      </p:sp>
    </p:spTree>
    <p:extLst>
      <p:ext uri="{BB962C8B-B14F-4D97-AF65-F5344CB8AC3E}">
        <p14:creationId xmlns:p14="http://schemas.microsoft.com/office/powerpoint/2010/main" val="841202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E2513-4E0C-4188-ADF4-50A0EDCBD607}"/>
              </a:ext>
            </a:extLst>
          </p:cNvPr>
          <p:cNvSpPr>
            <a:spLocks noGrp="1"/>
          </p:cNvSpPr>
          <p:nvPr>
            <p:ph type="title"/>
          </p:nvPr>
        </p:nvSpPr>
        <p:spPr/>
        <p:txBody>
          <a:bodyPr/>
          <a:lstStyle/>
          <a:p>
            <a:r>
              <a:rPr lang="de-DE" altLang="zh-CN" dirty="0"/>
              <a:t>Modellierung von prozess- und roboterbedingten Einflüssen </a:t>
            </a:r>
            <a:endParaRPr lang="zh-CN" altLang="en-US" dirty="0"/>
          </a:p>
        </p:txBody>
      </p:sp>
      <p:sp>
        <p:nvSpPr>
          <p:cNvPr id="6" name="Content Placeholder 5">
            <a:extLst>
              <a:ext uri="{FF2B5EF4-FFF2-40B4-BE49-F238E27FC236}">
                <a16:creationId xmlns:a16="http://schemas.microsoft.com/office/drawing/2014/main" id="{2668418A-C89B-4BBA-B34B-67D04D3EB84B}"/>
              </a:ext>
            </a:extLst>
          </p:cNvPr>
          <p:cNvSpPr>
            <a:spLocks noGrp="1"/>
          </p:cNvSpPr>
          <p:nvPr>
            <p:ph idx="1"/>
          </p:nvPr>
        </p:nvSpPr>
        <p:spPr>
          <a:xfrm>
            <a:off x="431800" y="937260"/>
            <a:ext cx="8375651" cy="3418740"/>
          </a:xfrm>
        </p:spPr>
        <p:txBody>
          <a:bodyPr/>
          <a:lstStyle/>
          <a:p>
            <a:pPr marL="171450" indent="-171450">
              <a:lnSpc>
                <a:spcPct val="150000"/>
              </a:lnSpc>
              <a:spcAft>
                <a:spcPts val="600"/>
              </a:spcAft>
              <a:buFont typeface="Wingdings" panose="05000000000000000000" pitchFamily="2" charset="2"/>
              <a:buChar char="n"/>
            </a:pPr>
            <a:r>
              <a:rPr lang="de-DE" altLang="zh-CN" dirty="0"/>
              <a:t>Ansatz 1: Untersuchung des Einflusses von Wandstärke des Roboterstrukturen auf die Nachgiebigkeit und thermische Verformung,</a:t>
            </a:r>
          </a:p>
          <a:p>
            <a:pPr marL="171450" indent="-171450">
              <a:lnSpc>
                <a:spcPct val="150000"/>
              </a:lnSpc>
              <a:spcAft>
                <a:spcPts val="600"/>
              </a:spcAft>
              <a:buFont typeface="Wingdings" panose="05000000000000000000" pitchFamily="2" charset="2"/>
              <a:buChar char="n"/>
            </a:pPr>
            <a:r>
              <a:rPr lang="de-DE" altLang="zh-CN" dirty="0"/>
              <a:t>Ansatz 2: Untersuchung der Nachgiebigkeit und thermischen Verformung auf die Robotergenauigkeit,</a:t>
            </a:r>
          </a:p>
          <a:p>
            <a:pPr marL="171450" indent="-171450">
              <a:lnSpc>
                <a:spcPct val="150000"/>
              </a:lnSpc>
              <a:spcAft>
                <a:spcPts val="600"/>
              </a:spcAft>
              <a:buFont typeface="Wingdings" panose="05000000000000000000" pitchFamily="2" charset="2"/>
              <a:buChar char="n"/>
            </a:pPr>
            <a:r>
              <a:rPr lang="de-DE" altLang="zh-CN" dirty="0"/>
              <a:t>Ansatz 3: Untersuchung der geometrischen Fehler der Glieder auf die Robotergenauigkeit,</a:t>
            </a:r>
          </a:p>
          <a:p>
            <a:pPr marL="171450" indent="-171450">
              <a:lnSpc>
                <a:spcPct val="150000"/>
              </a:lnSpc>
              <a:spcAft>
                <a:spcPts val="600"/>
              </a:spcAft>
              <a:buFont typeface="Wingdings" panose="05000000000000000000" pitchFamily="2" charset="2"/>
              <a:buChar char="n"/>
            </a:pPr>
            <a:r>
              <a:rPr lang="de-DE" altLang="zh-CN" dirty="0"/>
              <a:t>Ansatz 4: Untersuchung die Fehler in den Antriebsgrößen auf die Robotergenauigkeit.</a:t>
            </a:r>
          </a:p>
          <a:p>
            <a:pPr marL="171450" indent="-171450">
              <a:lnSpc>
                <a:spcPct val="150000"/>
              </a:lnSpc>
              <a:spcAft>
                <a:spcPts val="600"/>
              </a:spcAft>
              <a:buFont typeface="Wingdings" panose="05000000000000000000" pitchFamily="2" charset="2"/>
              <a:buChar char="n"/>
            </a:pPr>
            <a:endParaRPr lang="zh-CN" altLang="en-US" dirty="0"/>
          </a:p>
        </p:txBody>
      </p:sp>
    </p:spTree>
    <p:extLst>
      <p:ext uri="{BB962C8B-B14F-4D97-AF65-F5344CB8AC3E}">
        <p14:creationId xmlns:p14="http://schemas.microsoft.com/office/powerpoint/2010/main" val="12502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38DA815-FC79-4584-9748-EC555FB0D702}"/>
              </a:ext>
            </a:extLst>
          </p:cNvPr>
          <p:cNvSpPr>
            <a:spLocks noGrp="1"/>
          </p:cNvSpPr>
          <p:nvPr>
            <p:ph type="title"/>
          </p:nvPr>
        </p:nvSpPr>
        <p:spPr/>
        <p:txBody>
          <a:bodyPr/>
          <a:lstStyle/>
          <a:p>
            <a:r>
              <a:rPr lang="de-DE" altLang="zh-CN" dirty="0"/>
              <a:t>Modellierung: Handhabungsgerät </a:t>
            </a:r>
            <a:endParaRPr lang="zh-CN" altLang="en-US" dirty="0"/>
          </a:p>
        </p:txBody>
      </p:sp>
      <p:sp>
        <p:nvSpPr>
          <p:cNvPr id="12" name="Content Placeholder 11">
            <a:extLst>
              <a:ext uri="{FF2B5EF4-FFF2-40B4-BE49-F238E27FC236}">
                <a16:creationId xmlns:a16="http://schemas.microsoft.com/office/drawing/2014/main" id="{32AB9724-14CC-43BC-B477-751E93F29A43}"/>
              </a:ext>
            </a:extLst>
          </p:cNvPr>
          <p:cNvSpPr>
            <a:spLocks noGrp="1"/>
          </p:cNvSpPr>
          <p:nvPr>
            <p:ph idx="10"/>
          </p:nvPr>
        </p:nvSpPr>
        <p:spPr>
          <a:xfrm>
            <a:off x="4114800" y="900000"/>
            <a:ext cx="4777232" cy="2890950"/>
          </a:xfrm>
        </p:spPr>
        <p:txBody>
          <a:bodyPr/>
          <a:lstStyle/>
          <a:p>
            <a:pPr marL="171450" indent="-171450">
              <a:lnSpc>
                <a:spcPct val="200000"/>
              </a:lnSpc>
              <a:buFont typeface="Wingdings" panose="05000000000000000000" pitchFamily="2" charset="2"/>
              <a:buChar char="n"/>
            </a:pPr>
            <a:r>
              <a:rPr lang="de-DE" altLang="zh-CN" dirty="0"/>
              <a:t>Maximale Reichweite: 820 mm</a:t>
            </a:r>
          </a:p>
          <a:p>
            <a:pPr marL="171450" indent="-171450">
              <a:lnSpc>
                <a:spcPct val="200000"/>
              </a:lnSpc>
              <a:buFont typeface="Wingdings" panose="05000000000000000000" pitchFamily="2" charset="2"/>
              <a:buChar char="n"/>
            </a:pPr>
            <a:r>
              <a:rPr lang="de-DE" altLang="zh-CN" dirty="0"/>
              <a:t>Freiheitsgrad: 7</a:t>
            </a:r>
          </a:p>
          <a:p>
            <a:pPr marL="171450" indent="-171450">
              <a:lnSpc>
                <a:spcPct val="200000"/>
              </a:lnSpc>
              <a:buFont typeface="Wingdings" panose="05000000000000000000" pitchFamily="2" charset="2"/>
              <a:buChar char="n"/>
            </a:pPr>
            <a:r>
              <a:rPr lang="de-DE" altLang="zh-CN" dirty="0"/>
              <a:t>Tragfähigkeit: 14 kg</a:t>
            </a:r>
          </a:p>
          <a:p>
            <a:pPr marL="171450" indent="-171450">
              <a:lnSpc>
                <a:spcPct val="200000"/>
              </a:lnSpc>
              <a:buFont typeface="Wingdings" panose="05000000000000000000" pitchFamily="2" charset="2"/>
              <a:buChar char="n"/>
            </a:pPr>
            <a:r>
              <a:rPr lang="de-DE" altLang="zh-CN" dirty="0">
                <a:latin typeface="+mn-ea"/>
              </a:rPr>
              <a:t>Arbeitsraum: 1.8 </a:t>
            </a:r>
            <a:r>
              <a:rPr lang="de-DE" altLang="zh-CN" dirty="0">
                <a:effectLst/>
                <a:latin typeface="+mn-ea"/>
              </a:rPr>
              <a:t>m</a:t>
            </a:r>
            <a:r>
              <a:rPr lang="de-DE" altLang="zh-CN" baseline="30000" dirty="0">
                <a:effectLst/>
                <a:latin typeface="+mn-ea"/>
              </a:rPr>
              <a:t>3</a:t>
            </a:r>
          </a:p>
          <a:p>
            <a:pPr marL="171450" indent="-171450">
              <a:lnSpc>
                <a:spcPct val="200000"/>
              </a:lnSpc>
              <a:buFont typeface="Wingdings" panose="05000000000000000000" pitchFamily="2" charset="2"/>
              <a:buChar char="n"/>
            </a:pPr>
            <a:r>
              <a:rPr lang="de-DE" altLang="zh-CN" dirty="0">
                <a:latin typeface="+mn-ea"/>
              </a:rPr>
              <a:t>Wiederholgenauigkeit: ± 0.100 mm</a:t>
            </a:r>
          </a:p>
          <a:p>
            <a:pPr marL="171450" indent="-171450">
              <a:lnSpc>
                <a:spcPct val="200000"/>
              </a:lnSpc>
              <a:buFont typeface="Wingdings" panose="05000000000000000000" pitchFamily="2" charset="2"/>
              <a:buChar char="n"/>
            </a:pPr>
            <a:r>
              <a:rPr lang="de-DE" altLang="zh-CN" dirty="0">
                <a:latin typeface="+mn-ea"/>
              </a:rPr>
              <a:t>Gewicht: ca. 29.9 kg</a:t>
            </a:r>
          </a:p>
          <a:p>
            <a:pPr marL="171450" indent="-171450">
              <a:lnSpc>
                <a:spcPct val="200000"/>
              </a:lnSpc>
              <a:buFont typeface="Wingdings" panose="05000000000000000000" pitchFamily="2" charset="2"/>
              <a:buChar char="n"/>
            </a:pPr>
            <a:r>
              <a:rPr lang="de-DE" altLang="zh-CN" dirty="0">
                <a:latin typeface="+mn-ea"/>
              </a:rPr>
              <a:t>Preis: ca. 75.000 €</a:t>
            </a:r>
            <a:endParaRPr lang="zh-CN" altLang="en-US" dirty="0">
              <a:latin typeface="+mn-ea"/>
            </a:endParaRPr>
          </a:p>
        </p:txBody>
      </p:sp>
      <p:pic>
        <p:nvPicPr>
          <p:cNvPr id="16" name="Content Placeholder 15">
            <a:extLst>
              <a:ext uri="{FF2B5EF4-FFF2-40B4-BE49-F238E27FC236}">
                <a16:creationId xmlns:a16="http://schemas.microsoft.com/office/drawing/2014/main" id="{E72E1A91-7204-487B-94FC-C6833B4098C2}"/>
              </a:ext>
            </a:extLst>
          </p:cNvPr>
          <p:cNvPicPr>
            <a:picLocks noGrp="1" noChangeAspect="1"/>
          </p:cNvPicPr>
          <p:nvPr>
            <p:ph idx="1"/>
          </p:nvPr>
        </p:nvPicPr>
        <p:blipFill>
          <a:blip r:embed="rId3"/>
          <a:stretch>
            <a:fillRect/>
          </a:stretch>
        </p:blipFill>
        <p:spPr>
          <a:xfrm>
            <a:off x="1066800" y="1200541"/>
            <a:ext cx="2170380" cy="2742418"/>
          </a:xfrm>
          <a:prstGeom prst="rect">
            <a:avLst/>
          </a:prstGeom>
        </p:spPr>
      </p:pic>
      <p:sp>
        <p:nvSpPr>
          <p:cNvPr id="17" name="文本占位符 3">
            <a:extLst>
              <a:ext uri="{FF2B5EF4-FFF2-40B4-BE49-F238E27FC236}">
                <a16:creationId xmlns:a16="http://schemas.microsoft.com/office/drawing/2014/main" id="{DC4F9243-C236-4C17-8C28-332F6F87F1AF}"/>
              </a:ext>
            </a:extLst>
          </p:cNvPr>
          <p:cNvSpPr txBox="1">
            <a:spLocks/>
          </p:cNvSpPr>
          <p:nvPr/>
        </p:nvSpPr>
        <p:spPr bwMode="auto">
          <a:xfrm>
            <a:off x="1200810" y="900000"/>
            <a:ext cx="2170380" cy="19012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rtl="0" eaLnBrk="1" fontAlgn="base" hangingPunct="1">
              <a:spcBef>
                <a:spcPct val="20000"/>
              </a:spcBef>
              <a:spcAft>
                <a:spcPct val="0"/>
              </a:spcAft>
              <a:defRPr sz="1200">
                <a:solidFill>
                  <a:schemeClr val="tx1"/>
                </a:solidFill>
                <a:latin typeface="+mn-lt"/>
                <a:ea typeface="+mn-ea"/>
                <a:cs typeface="+mn-cs"/>
              </a:defRPr>
            </a:lvl1pPr>
            <a:lvl2pPr marL="142875" indent="-141685"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2pPr>
            <a:lvl3pPr marL="271463" indent="-127397"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3pPr>
            <a:lvl4pPr marL="407194" indent="-134541"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4pPr>
            <a:lvl5pPr marL="557213" indent="-148829"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5pPr>
            <a:lvl6pPr marL="900113" indent="-148829" algn="l" rtl="0" eaLnBrk="1" fontAlgn="base" hangingPunct="1">
              <a:spcBef>
                <a:spcPct val="20000"/>
              </a:spcBef>
              <a:spcAft>
                <a:spcPct val="0"/>
              </a:spcAft>
              <a:buFont typeface="Wingdings" pitchFamily="2" charset="2"/>
              <a:buChar char="§"/>
              <a:defRPr sz="1200">
                <a:solidFill>
                  <a:schemeClr val="tx1"/>
                </a:solidFill>
                <a:latin typeface="+mn-lt"/>
              </a:defRPr>
            </a:lvl6pPr>
            <a:lvl7pPr marL="1243013" indent="-148829" algn="l" rtl="0" eaLnBrk="1" fontAlgn="base" hangingPunct="1">
              <a:spcBef>
                <a:spcPct val="20000"/>
              </a:spcBef>
              <a:spcAft>
                <a:spcPct val="0"/>
              </a:spcAft>
              <a:buFont typeface="Wingdings" pitchFamily="2" charset="2"/>
              <a:buChar char="§"/>
              <a:defRPr sz="1200">
                <a:solidFill>
                  <a:schemeClr val="tx1"/>
                </a:solidFill>
                <a:latin typeface="+mn-lt"/>
              </a:defRPr>
            </a:lvl7pPr>
            <a:lvl8pPr marL="1585913" indent="-148829" algn="l" rtl="0" eaLnBrk="1" fontAlgn="base" hangingPunct="1">
              <a:spcBef>
                <a:spcPct val="20000"/>
              </a:spcBef>
              <a:spcAft>
                <a:spcPct val="0"/>
              </a:spcAft>
              <a:buFont typeface="Wingdings" pitchFamily="2" charset="2"/>
              <a:buChar char="§"/>
              <a:defRPr sz="1200">
                <a:solidFill>
                  <a:schemeClr val="tx1"/>
                </a:solidFill>
                <a:latin typeface="+mn-lt"/>
              </a:defRPr>
            </a:lvl8pPr>
            <a:lvl9pPr marL="1928813" indent="-148829" algn="l" rtl="0" eaLnBrk="1" fontAlgn="base" hangingPunct="1">
              <a:spcBef>
                <a:spcPct val="20000"/>
              </a:spcBef>
              <a:spcAft>
                <a:spcPct val="0"/>
              </a:spcAft>
              <a:buFont typeface="Wingdings" pitchFamily="2" charset="2"/>
              <a:buChar char="§"/>
              <a:defRPr sz="1200">
                <a:solidFill>
                  <a:schemeClr val="tx1"/>
                </a:solidFill>
                <a:latin typeface="+mn-lt"/>
              </a:defRPr>
            </a:lvl9pPr>
          </a:lstStyle>
          <a:p>
            <a:r>
              <a:rPr lang="fi-FI" altLang="zh-CN" b="1" kern="0">
                <a:cs typeface="Times New Roman" panose="02020603050405020304" pitchFamily="18" charset="0"/>
              </a:rPr>
              <a:t>KUKA LBR iiwa 14 R820</a:t>
            </a:r>
            <a:endParaRPr lang="de-DE" altLang="zh-CN" b="1" kern="0" dirty="0">
              <a:cs typeface="Times New Roman" panose="02020603050405020304" pitchFamily="18" charset="0"/>
            </a:endParaRPr>
          </a:p>
        </p:txBody>
      </p:sp>
    </p:spTree>
    <p:extLst>
      <p:ext uri="{BB962C8B-B14F-4D97-AF65-F5344CB8AC3E}">
        <p14:creationId xmlns:p14="http://schemas.microsoft.com/office/powerpoint/2010/main" val="270475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Grp="1" noChangeArrowheads="1"/>
          </p:cNvSpPr>
          <p:nvPr>
            <p:ph type="title"/>
          </p:nvPr>
        </p:nvSpPr>
        <p:spPr/>
        <p:txBody>
          <a:bodyPr/>
          <a:lstStyle/>
          <a:p>
            <a:r>
              <a:rPr lang="de-DE" dirty="0"/>
              <a:t>Gliederung</a:t>
            </a:r>
          </a:p>
        </p:txBody>
      </p:sp>
      <p:sp>
        <p:nvSpPr>
          <p:cNvPr id="20486" name="Rectangle 6"/>
          <p:cNvSpPr>
            <a:spLocks noGrp="1" noChangeArrowheads="1"/>
          </p:cNvSpPr>
          <p:nvPr>
            <p:ph type="body" idx="1"/>
          </p:nvPr>
        </p:nvSpPr>
        <p:spPr>
          <a:xfrm>
            <a:off x="431800" y="1004888"/>
            <a:ext cx="8370888" cy="3319462"/>
          </a:xfrm>
          <a:noFill/>
        </p:spPr>
        <p:txBody>
          <a:bodyPr/>
          <a:lstStyle/>
          <a:p>
            <a:pPr lvl="1">
              <a:lnSpc>
                <a:spcPct val="150000"/>
              </a:lnSpc>
            </a:pPr>
            <a:r>
              <a:rPr lang="de-DE" sz="1400" dirty="0">
                <a:hlinkClick r:id="rId3" action="ppaction://hlinksldjump"/>
              </a:rPr>
              <a:t>Motivation und Ziel der Arbeit</a:t>
            </a:r>
            <a:endParaRPr lang="de-DE" sz="1400" dirty="0"/>
          </a:p>
          <a:p>
            <a:pPr lvl="1">
              <a:lnSpc>
                <a:spcPct val="150000"/>
              </a:lnSpc>
            </a:pPr>
            <a:r>
              <a:rPr lang="de-DE" sz="1400" dirty="0">
                <a:hlinkClick r:id="rId4" action="ppaction://hlinksldjump"/>
              </a:rPr>
              <a:t>Theoretische Grundlagen</a:t>
            </a:r>
            <a:endParaRPr lang="de-DE" sz="1400" dirty="0"/>
          </a:p>
          <a:p>
            <a:pPr lvl="1">
              <a:lnSpc>
                <a:spcPct val="150000"/>
              </a:lnSpc>
            </a:pPr>
            <a:r>
              <a:rPr lang="de-DE" sz="1400" dirty="0">
                <a:hlinkClick r:id="rId5" action="ppaction://hlinksldjump"/>
              </a:rPr>
              <a:t>Analyse von prozess- und roboterbedingten Einflüssen auf die Genauigkeit des VKR</a:t>
            </a:r>
            <a:endParaRPr lang="de-DE" sz="1400" dirty="0"/>
          </a:p>
          <a:p>
            <a:pPr lvl="1">
              <a:lnSpc>
                <a:spcPct val="150000"/>
              </a:lnSpc>
            </a:pPr>
            <a:r>
              <a:rPr lang="de-DE" sz="1400" dirty="0">
                <a:hlinkClick r:id="rId6" action="ppaction://hlinksldjump"/>
              </a:rPr>
              <a:t>Modellierung von </a:t>
            </a:r>
            <a:r>
              <a:rPr lang="de-DE" altLang="zh-CN" sz="1400" dirty="0">
                <a:hlinkClick r:id="rId6" action="ppaction://hlinksldjump"/>
              </a:rPr>
              <a:t>prozess- und roboterbedingten Einflüssen auf die Genauigkeit von VKR</a:t>
            </a:r>
            <a:endParaRPr lang="de-DE" altLang="zh-CN" sz="1400" dirty="0"/>
          </a:p>
          <a:p>
            <a:pPr lvl="1">
              <a:lnSpc>
                <a:spcPct val="150000"/>
              </a:lnSpc>
            </a:pPr>
            <a:r>
              <a:rPr lang="de-DE" sz="1400" dirty="0">
                <a:hlinkClick r:id="rId7" action="ppaction://hlinksldjump"/>
              </a:rPr>
              <a:t>Entwicklung von Konzepten zur Steigerung der Robotergenauigkeit</a:t>
            </a:r>
            <a:endParaRPr lang="de-DE" sz="1400" dirty="0"/>
          </a:p>
          <a:p>
            <a:pPr lvl="1">
              <a:lnSpc>
                <a:spcPct val="150000"/>
              </a:lnSpc>
            </a:pPr>
            <a:r>
              <a:rPr lang="de-DE" sz="1400" dirty="0">
                <a:hlinkClick r:id="rId8" action="ppaction://hlinksldjump"/>
              </a:rPr>
              <a:t>Zusammenfassung und Ausblick</a:t>
            </a:r>
            <a:endParaRPr lang="de-DE" sz="1400" dirty="0"/>
          </a:p>
          <a:p>
            <a:pPr>
              <a:lnSpc>
                <a:spcPct val="150000"/>
              </a:lnSpc>
            </a:pPr>
            <a:endParaRPr lang="de-DE"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38DA815-FC79-4584-9748-EC555FB0D702}"/>
              </a:ext>
            </a:extLst>
          </p:cNvPr>
          <p:cNvSpPr>
            <a:spLocks noGrp="1"/>
          </p:cNvSpPr>
          <p:nvPr>
            <p:ph type="title"/>
          </p:nvPr>
        </p:nvSpPr>
        <p:spPr/>
        <p:txBody>
          <a:bodyPr/>
          <a:lstStyle/>
          <a:p>
            <a:r>
              <a:rPr lang="de-DE" altLang="zh-CN" dirty="0"/>
              <a:t>Modellierung: Vernetzen &amp; Materialeigenschaften</a:t>
            </a:r>
            <a:endParaRPr lang="zh-CN" altLang="en-US" dirty="0"/>
          </a:p>
        </p:txBody>
      </p:sp>
      <p:sp>
        <p:nvSpPr>
          <p:cNvPr id="12" name="Content Placeholder 11">
            <a:extLst>
              <a:ext uri="{FF2B5EF4-FFF2-40B4-BE49-F238E27FC236}">
                <a16:creationId xmlns:a16="http://schemas.microsoft.com/office/drawing/2014/main" id="{32AB9724-14CC-43BC-B477-751E93F29A43}"/>
              </a:ext>
            </a:extLst>
          </p:cNvPr>
          <p:cNvSpPr>
            <a:spLocks noGrp="1"/>
          </p:cNvSpPr>
          <p:nvPr>
            <p:ph idx="10"/>
          </p:nvPr>
        </p:nvSpPr>
        <p:spPr>
          <a:xfrm>
            <a:off x="4572000" y="900000"/>
            <a:ext cx="4320032" cy="3119550"/>
          </a:xfrm>
        </p:spPr>
        <p:txBody>
          <a:bodyPr/>
          <a:lstStyle/>
          <a:p>
            <a:pPr marL="171450" indent="-171450">
              <a:lnSpc>
                <a:spcPct val="150000"/>
              </a:lnSpc>
              <a:buFont typeface="Wingdings" panose="05000000000000000000" pitchFamily="2" charset="2"/>
              <a:buChar char="n"/>
            </a:pPr>
            <a:r>
              <a:rPr lang="de-DE" altLang="zh-CN" dirty="0">
                <a:latin typeface="+mn-ea"/>
              </a:rPr>
              <a:t>Elementtyp: Tetraeder</a:t>
            </a:r>
          </a:p>
          <a:p>
            <a:pPr marL="171450" indent="-171450">
              <a:lnSpc>
                <a:spcPct val="150000"/>
              </a:lnSpc>
              <a:buFont typeface="Wingdings" panose="05000000000000000000" pitchFamily="2" charset="2"/>
              <a:buChar char="n"/>
            </a:pPr>
            <a:endParaRPr lang="de-DE" altLang="zh-CN" dirty="0">
              <a:latin typeface="+mn-ea"/>
            </a:endParaRPr>
          </a:p>
          <a:p>
            <a:pPr marL="171450" indent="-171450">
              <a:lnSpc>
                <a:spcPct val="150000"/>
              </a:lnSpc>
              <a:buFont typeface="Wingdings" panose="05000000000000000000" pitchFamily="2" charset="2"/>
              <a:buChar char="n"/>
            </a:pPr>
            <a:r>
              <a:rPr lang="de-DE" altLang="zh-CN" dirty="0">
                <a:latin typeface="+mn-ea"/>
              </a:rPr>
              <a:t>Material: </a:t>
            </a:r>
            <a:r>
              <a:rPr lang="de-DE" altLang="zh-CN" dirty="0">
                <a:latin typeface="+mn-ea"/>
                <a:hlinkClick r:id="rId3" action="ppaction://hlinksldjump"/>
              </a:rPr>
              <a:t>Aluminium</a:t>
            </a:r>
            <a:endParaRPr lang="zh-CN" altLang="en-US" dirty="0">
              <a:latin typeface="+mn-ea"/>
            </a:endParaRPr>
          </a:p>
          <a:p>
            <a:pPr marL="171450" indent="-171450">
              <a:lnSpc>
                <a:spcPct val="150000"/>
              </a:lnSpc>
              <a:buFont typeface="Wingdings" panose="05000000000000000000" pitchFamily="2" charset="2"/>
              <a:buChar char="n"/>
            </a:pPr>
            <a:endParaRPr lang="de-DE" altLang="zh-CN" dirty="0">
              <a:latin typeface="+mn-ea"/>
            </a:endParaRPr>
          </a:p>
          <a:p>
            <a:pPr marL="171450" indent="-171450">
              <a:lnSpc>
                <a:spcPct val="150000"/>
              </a:lnSpc>
              <a:buFont typeface="Wingdings" panose="05000000000000000000" pitchFamily="2" charset="2"/>
              <a:buChar char="n"/>
            </a:pPr>
            <a:r>
              <a:rPr lang="de-DE" altLang="zh-CN" dirty="0">
                <a:latin typeface="+mn-ea"/>
              </a:rPr>
              <a:t>Anzahl der Elemente:</a:t>
            </a:r>
          </a:p>
          <a:p>
            <a:pPr marL="314325" lvl="1" indent="-171450">
              <a:lnSpc>
                <a:spcPct val="150000"/>
              </a:lnSpc>
              <a:buFont typeface="Wingdings" panose="05000000000000000000" pitchFamily="2" charset="2"/>
              <a:buChar char="n"/>
            </a:pPr>
            <a:r>
              <a:rPr lang="de-DE" altLang="zh-CN" dirty="0">
                <a:latin typeface="+mn-ea"/>
              </a:rPr>
              <a:t>5 mm: 254225</a:t>
            </a:r>
          </a:p>
          <a:p>
            <a:pPr marL="314325" lvl="1" indent="-171450">
              <a:lnSpc>
                <a:spcPct val="150000"/>
              </a:lnSpc>
              <a:buFont typeface="Wingdings" panose="05000000000000000000" pitchFamily="2" charset="2"/>
              <a:buChar char="n"/>
            </a:pPr>
            <a:r>
              <a:rPr lang="de-DE" altLang="zh-CN" dirty="0">
                <a:latin typeface="+mn-ea"/>
              </a:rPr>
              <a:t>10 mm: 409071</a:t>
            </a:r>
          </a:p>
          <a:p>
            <a:pPr marL="171450" indent="-171450">
              <a:lnSpc>
                <a:spcPct val="150000"/>
              </a:lnSpc>
              <a:buFont typeface="Wingdings" panose="05000000000000000000" pitchFamily="2" charset="2"/>
              <a:buChar char="n"/>
            </a:pPr>
            <a:r>
              <a:rPr lang="de-DE" altLang="zh-CN" dirty="0">
                <a:latin typeface="+mn-ea"/>
              </a:rPr>
              <a:t>Anzahl der Knoten: </a:t>
            </a:r>
          </a:p>
          <a:p>
            <a:pPr marL="314325" lvl="1" indent="-171450">
              <a:lnSpc>
                <a:spcPct val="150000"/>
              </a:lnSpc>
              <a:buFont typeface="Wingdings" panose="05000000000000000000" pitchFamily="2" charset="2"/>
              <a:buChar char="n"/>
            </a:pPr>
            <a:r>
              <a:rPr lang="de-DE" altLang="zh-CN" dirty="0">
                <a:latin typeface="+mn-ea"/>
              </a:rPr>
              <a:t>5 mm: 584717</a:t>
            </a:r>
          </a:p>
          <a:p>
            <a:pPr marL="314325" lvl="1" indent="-171450">
              <a:lnSpc>
                <a:spcPct val="150000"/>
              </a:lnSpc>
              <a:buFont typeface="Wingdings" panose="05000000000000000000" pitchFamily="2" charset="2"/>
              <a:buChar char="n"/>
            </a:pPr>
            <a:r>
              <a:rPr lang="de-DE" altLang="zh-CN" dirty="0">
                <a:latin typeface="+mn-ea"/>
              </a:rPr>
              <a:t>10 mm: 940863</a:t>
            </a:r>
          </a:p>
        </p:txBody>
      </p:sp>
      <p:pic>
        <p:nvPicPr>
          <p:cNvPr id="13" name="Content Placeholder 12">
            <a:extLst>
              <a:ext uri="{FF2B5EF4-FFF2-40B4-BE49-F238E27FC236}">
                <a16:creationId xmlns:a16="http://schemas.microsoft.com/office/drawing/2014/main" id="{EF68BA53-7BEE-4F5E-848B-9F8D338685D3}"/>
              </a:ext>
            </a:extLst>
          </p:cNvPr>
          <p:cNvPicPr>
            <a:picLocks noGrp="1" noChangeAspect="1"/>
          </p:cNvPicPr>
          <p:nvPr>
            <p:ph idx="1"/>
          </p:nvPr>
        </p:nvPicPr>
        <p:blipFill>
          <a:blip r:embed="rId4"/>
          <a:stretch>
            <a:fillRect/>
          </a:stretch>
        </p:blipFill>
        <p:spPr>
          <a:xfrm>
            <a:off x="838200" y="1276350"/>
            <a:ext cx="3149600" cy="2120773"/>
          </a:xfrm>
          <a:prstGeom prst="rect">
            <a:avLst/>
          </a:prstGeom>
        </p:spPr>
      </p:pic>
    </p:spTree>
    <p:extLst>
      <p:ext uri="{BB962C8B-B14F-4D97-AF65-F5344CB8AC3E}">
        <p14:creationId xmlns:p14="http://schemas.microsoft.com/office/powerpoint/2010/main" val="35406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E2513-4E0C-4188-ADF4-50A0EDCBD607}"/>
              </a:ext>
            </a:extLst>
          </p:cNvPr>
          <p:cNvSpPr>
            <a:spLocks noGrp="1"/>
          </p:cNvSpPr>
          <p:nvPr>
            <p:ph type="title"/>
          </p:nvPr>
        </p:nvSpPr>
        <p:spPr/>
        <p:txBody>
          <a:bodyPr/>
          <a:lstStyle/>
          <a:p>
            <a:r>
              <a:rPr lang="de-DE" altLang="zh-CN" dirty="0"/>
              <a:t>Simulation der Nachgiebigkeit</a:t>
            </a:r>
            <a:endParaRPr lang="zh-CN" altLang="en-US" dirty="0"/>
          </a:p>
        </p:txBody>
      </p:sp>
      <p:sp>
        <p:nvSpPr>
          <p:cNvPr id="6" name="Content Placeholder 5">
            <a:extLst>
              <a:ext uri="{FF2B5EF4-FFF2-40B4-BE49-F238E27FC236}">
                <a16:creationId xmlns:a16="http://schemas.microsoft.com/office/drawing/2014/main" id="{2668418A-C89B-4BBA-B34B-67D04D3EB84B}"/>
              </a:ext>
            </a:extLst>
          </p:cNvPr>
          <p:cNvSpPr>
            <a:spLocks noGrp="1"/>
          </p:cNvSpPr>
          <p:nvPr>
            <p:ph idx="1"/>
          </p:nvPr>
        </p:nvSpPr>
        <p:spPr/>
        <p:txBody>
          <a:bodyPr/>
          <a:lstStyle/>
          <a:p>
            <a:r>
              <a:rPr lang="de-DE" altLang="zh-CN" dirty="0"/>
              <a:t>Verformung am TCP unter Schwerkraft mit Wandstärke jeweils von 5 mm und 10 mm.</a:t>
            </a:r>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pPr>
              <a:spcAft>
                <a:spcPts val="600"/>
              </a:spcAft>
            </a:pPr>
            <a:endParaRPr lang="de-DE" altLang="zh-CN" dirty="0"/>
          </a:p>
          <a:p>
            <a:r>
              <a:rPr lang="de-DE" altLang="zh-CN" dirty="0"/>
              <a:t>	  	 			 </a:t>
            </a:r>
          </a:p>
          <a:p>
            <a:endParaRPr lang="de-DE" altLang="zh-CN" dirty="0"/>
          </a:p>
          <a:p>
            <a:endParaRPr lang="zh-CN" altLang="en-US" dirty="0"/>
          </a:p>
        </p:txBody>
      </p:sp>
      <p:pic>
        <p:nvPicPr>
          <p:cNvPr id="4" name="Picture 3">
            <a:extLst>
              <a:ext uri="{FF2B5EF4-FFF2-40B4-BE49-F238E27FC236}">
                <a16:creationId xmlns:a16="http://schemas.microsoft.com/office/drawing/2014/main" id="{BCC9C626-9E98-4A8F-B4C9-45F5C331707E}"/>
              </a:ext>
            </a:extLst>
          </p:cNvPr>
          <p:cNvPicPr>
            <a:picLocks noChangeAspect="1"/>
          </p:cNvPicPr>
          <p:nvPr/>
        </p:nvPicPr>
        <p:blipFill rotWithShape="1">
          <a:blip r:embed="rId3"/>
          <a:srcRect r="12011" b="24128"/>
          <a:stretch/>
        </p:blipFill>
        <p:spPr>
          <a:xfrm>
            <a:off x="431800" y="1202370"/>
            <a:ext cx="3847509" cy="2143442"/>
          </a:xfrm>
          <a:prstGeom prst="rect">
            <a:avLst/>
          </a:prstGeom>
        </p:spPr>
      </p:pic>
      <p:pic>
        <p:nvPicPr>
          <p:cNvPr id="7" name="Picture 6">
            <a:extLst>
              <a:ext uri="{FF2B5EF4-FFF2-40B4-BE49-F238E27FC236}">
                <a16:creationId xmlns:a16="http://schemas.microsoft.com/office/drawing/2014/main" id="{93F91257-84AE-4128-96FB-C0AEEDA3DA19}"/>
              </a:ext>
            </a:extLst>
          </p:cNvPr>
          <p:cNvPicPr>
            <a:picLocks noChangeAspect="1"/>
          </p:cNvPicPr>
          <p:nvPr/>
        </p:nvPicPr>
        <p:blipFill rotWithShape="1">
          <a:blip r:embed="rId4"/>
          <a:srcRect l="-397" t="-1521" r="9151" b="26257"/>
          <a:stretch/>
        </p:blipFill>
        <p:spPr>
          <a:xfrm>
            <a:off x="4864691" y="1200150"/>
            <a:ext cx="3847509" cy="2141222"/>
          </a:xfrm>
          <a:prstGeom prst="rect">
            <a:avLst/>
          </a:prstGeom>
        </p:spPr>
      </p:pic>
      <p:pic>
        <p:nvPicPr>
          <p:cNvPr id="3" name="Picture 2">
            <a:extLst>
              <a:ext uri="{FF2B5EF4-FFF2-40B4-BE49-F238E27FC236}">
                <a16:creationId xmlns:a16="http://schemas.microsoft.com/office/drawing/2014/main" id="{470A98C2-D8FB-4AF7-8889-F4FE1F376A8C}"/>
              </a:ext>
            </a:extLst>
          </p:cNvPr>
          <p:cNvPicPr>
            <a:picLocks noChangeAspect="1"/>
          </p:cNvPicPr>
          <p:nvPr/>
        </p:nvPicPr>
        <p:blipFill>
          <a:blip r:embed="rId5"/>
          <a:stretch>
            <a:fillRect/>
          </a:stretch>
        </p:blipFill>
        <p:spPr>
          <a:xfrm>
            <a:off x="431800" y="2918297"/>
            <a:ext cx="404813" cy="423075"/>
          </a:xfrm>
          <a:prstGeom prst="rect">
            <a:avLst/>
          </a:prstGeom>
        </p:spPr>
      </p:pic>
      <p:pic>
        <p:nvPicPr>
          <p:cNvPr id="9" name="Picture 8">
            <a:extLst>
              <a:ext uri="{FF2B5EF4-FFF2-40B4-BE49-F238E27FC236}">
                <a16:creationId xmlns:a16="http://schemas.microsoft.com/office/drawing/2014/main" id="{3B5AE00C-9307-4715-894B-191AFF52A9BC}"/>
              </a:ext>
            </a:extLst>
          </p:cNvPr>
          <p:cNvPicPr>
            <a:picLocks noChangeAspect="1"/>
          </p:cNvPicPr>
          <p:nvPr/>
        </p:nvPicPr>
        <p:blipFill>
          <a:blip r:embed="rId5"/>
          <a:stretch>
            <a:fillRect/>
          </a:stretch>
        </p:blipFill>
        <p:spPr>
          <a:xfrm>
            <a:off x="4872478" y="2918296"/>
            <a:ext cx="404813" cy="423075"/>
          </a:xfrm>
          <a:prstGeom prst="rect">
            <a:avLst/>
          </a:prstGeom>
        </p:spPr>
      </p:pic>
      <p:sp>
        <p:nvSpPr>
          <p:cNvPr id="11" name="TextBox 10">
            <a:extLst>
              <a:ext uri="{FF2B5EF4-FFF2-40B4-BE49-F238E27FC236}">
                <a16:creationId xmlns:a16="http://schemas.microsoft.com/office/drawing/2014/main" id="{5B2D0728-DEE1-4031-B0F7-E6D93457BADB}"/>
              </a:ext>
            </a:extLst>
          </p:cNvPr>
          <p:cNvSpPr txBox="1"/>
          <p:nvPr/>
        </p:nvSpPr>
        <p:spPr>
          <a:xfrm>
            <a:off x="1594461" y="3398214"/>
            <a:ext cx="1522186" cy="276999"/>
          </a:xfrm>
          <a:prstGeom prst="rect">
            <a:avLst/>
          </a:prstGeom>
          <a:noFill/>
        </p:spPr>
        <p:txBody>
          <a:bodyPr wrap="square">
            <a:spAutoFit/>
          </a:bodyPr>
          <a:lstStyle/>
          <a:p>
            <a:pPr algn="ctr"/>
            <a:r>
              <a:rPr lang="de-DE" altLang="zh-CN" sz="1200" dirty="0"/>
              <a:t>Wandstärke: 5 mm</a:t>
            </a:r>
            <a:endParaRPr lang="zh-CN" altLang="en-US" sz="1200" dirty="0"/>
          </a:p>
        </p:txBody>
      </p:sp>
      <p:sp>
        <p:nvSpPr>
          <p:cNvPr id="13" name="TextBox 12">
            <a:extLst>
              <a:ext uri="{FF2B5EF4-FFF2-40B4-BE49-F238E27FC236}">
                <a16:creationId xmlns:a16="http://schemas.microsoft.com/office/drawing/2014/main" id="{77DE3517-11F8-45B3-8DAF-811E4B16A4A9}"/>
              </a:ext>
            </a:extLst>
          </p:cNvPr>
          <p:cNvSpPr txBox="1"/>
          <p:nvPr/>
        </p:nvSpPr>
        <p:spPr>
          <a:xfrm>
            <a:off x="5988345" y="3398213"/>
            <a:ext cx="1600200" cy="276999"/>
          </a:xfrm>
          <a:prstGeom prst="rect">
            <a:avLst/>
          </a:prstGeom>
          <a:noFill/>
        </p:spPr>
        <p:txBody>
          <a:bodyPr wrap="square">
            <a:spAutoFit/>
          </a:bodyPr>
          <a:lstStyle/>
          <a:p>
            <a:pPr algn="ctr"/>
            <a:r>
              <a:rPr lang="de-DE" altLang="zh-CN" sz="1200" dirty="0"/>
              <a:t>Wandstärke: 10 mm</a:t>
            </a:r>
            <a:endParaRPr lang="zh-CN" altLang="en-US" sz="1200" dirty="0"/>
          </a:p>
        </p:txBody>
      </p:sp>
    </p:spTree>
    <p:extLst>
      <p:ext uri="{BB962C8B-B14F-4D97-AF65-F5344CB8AC3E}">
        <p14:creationId xmlns:p14="http://schemas.microsoft.com/office/powerpoint/2010/main" val="240120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E2513-4E0C-4188-ADF4-50A0EDCBD607}"/>
              </a:ext>
            </a:extLst>
          </p:cNvPr>
          <p:cNvSpPr>
            <a:spLocks noGrp="1"/>
          </p:cNvSpPr>
          <p:nvPr>
            <p:ph type="title"/>
          </p:nvPr>
        </p:nvSpPr>
        <p:spPr/>
        <p:txBody>
          <a:bodyPr/>
          <a:lstStyle/>
          <a:p>
            <a:r>
              <a:rPr lang="de-DE" altLang="zh-CN" dirty="0"/>
              <a:t>Simulation der Nachgiebigkeit</a:t>
            </a:r>
            <a:endParaRPr lang="zh-CN" altLang="en-US" dirty="0"/>
          </a:p>
        </p:txBody>
      </p:sp>
      <p:sp>
        <p:nvSpPr>
          <p:cNvPr id="6" name="Content Placeholder 5">
            <a:extLst>
              <a:ext uri="{FF2B5EF4-FFF2-40B4-BE49-F238E27FC236}">
                <a16:creationId xmlns:a16="http://schemas.microsoft.com/office/drawing/2014/main" id="{2668418A-C89B-4BBA-B34B-67D04D3EB84B}"/>
              </a:ext>
            </a:extLst>
          </p:cNvPr>
          <p:cNvSpPr>
            <a:spLocks noGrp="1"/>
          </p:cNvSpPr>
          <p:nvPr>
            <p:ph idx="1"/>
          </p:nvPr>
        </p:nvSpPr>
        <p:spPr/>
        <p:txBody>
          <a:bodyPr/>
          <a:lstStyle/>
          <a:p>
            <a:r>
              <a:rPr lang="de-DE" altLang="zh-CN" dirty="0"/>
              <a:t>Verformung am TCP unter Schwerkraft mit Wandstärke jeweils von 5 mm und 10 mm.</a:t>
            </a:r>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pPr>
              <a:spcAft>
                <a:spcPts val="600"/>
              </a:spcAft>
            </a:pPr>
            <a:endParaRPr lang="de-DE" altLang="zh-CN" dirty="0"/>
          </a:p>
          <a:p>
            <a:r>
              <a:rPr lang="de-DE" altLang="zh-CN" dirty="0"/>
              <a:t>	  	 			 </a:t>
            </a:r>
          </a:p>
          <a:p>
            <a:endParaRPr lang="de-DE" altLang="zh-CN" dirty="0"/>
          </a:p>
          <a:p>
            <a:pPr marL="171450" indent="-171450">
              <a:buFont typeface="Wingdings" panose="05000000000000000000" pitchFamily="2" charset="2"/>
              <a:buChar char="n"/>
            </a:pPr>
            <a:r>
              <a:rPr lang="de-DE" altLang="zh-CN" dirty="0"/>
              <a:t>Verformung abhängig </a:t>
            </a:r>
            <a:r>
              <a:rPr lang="en-US" altLang="zh-CN" dirty="0"/>
              <a:t>von </a:t>
            </a:r>
            <a:r>
              <a:rPr lang="de-DE" altLang="zh-CN" dirty="0"/>
              <a:t>Roboterpose</a:t>
            </a:r>
            <a:r>
              <a:rPr lang="en-US" altLang="zh-CN" dirty="0"/>
              <a:t>.</a:t>
            </a:r>
            <a:endParaRPr lang="de-DE" altLang="zh-CN" dirty="0"/>
          </a:p>
          <a:p>
            <a:pPr marL="171450" indent="-171450">
              <a:buFont typeface="Wingdings" panose="05000000000000000000" pitchFamily="2" charset="2"/>
              <a:buChar char="n"/>
            </a:pPr>
            <a:r>
              <a:rPr lang="de-DE" altLang="zh-CN" dirty="0"/>
              <a:t>Mit der Abnehmender Wandstärke nimmt der Nachgiebigkeit zu.</a:t>
            </a:r>
            <a:endParaRPr lang="en-US" altLang="zh-CN" dirty="0"/>
          </a:p>
        </p:txBody>
      </p:sp>
      <p:pic>
        <p:nvPicPr>
          <p:cNvPr id="9" name="Picture 8">
            <a:extLst>
              <a:ext uri="{FF2B5EF4-FFF2-40B4-BE49-F238E27FC236}">
                <a16:creationId xmlns:a16="http://schemas.microsoft.com/office/drawing/2014/main" id="{08564517-19FE-4CF8-B0BF-D87A102FA432}"/>
              </a:ext>
            </a:extLst>
          </p:cNvPr>
          <p:cNvPicPr>
            <a:picLocks noChangeAspect="1"/>
          </p:cNvPicPr>
          <p:nvPr/>
        </p:nvPicPr>
        <p:blipFill>
          <a:blip r:embed="rId3"/>
          <a:stretch>
            <a:fillRect/>
          </a:stretch>
        </p:blipFill>
        <p:spPr>
          <a:xfrm>
            <a:off x="427990" y="1200150"/>
            <a:ext cx="3470244" cy="2162735"/>
          </a:xfrm>
          <a:prstGeom prst="rect">
            <a:avLst/>
          </a:prstGeom>
        </p:spPr>
      </p:pic>
      <p:pic>
        <p:nvPicPr>
          <p:cNvPr id="11" name="Picture 10">
            <a:extLst>
              <a:ext uri="{FF2B5EF4-FFF2-40B4-BE49-F238E27FC236}">
                <a16:creationId xmlns:a16="http://schemas.microsoft.com/office/drawing/2014/main" id="{A1E5D0DA-AA8E-4953-B695-4649E27DB6E0}"/>
              </a:ext>
            </a:extLst>
          </p:cNvPr>
          <p:cNvPicPr>
            <a:picLocks noChangeAspect="1"/>
          </p:cNvPicPr>
          <p:nvPr/>
        </p:nvPicPr>
        <p:blipFill>
          <a:blip r:embed="rId4"/>
          <a:stretch>
            <a:fillRect/>
          </a:stretch>
        </p:blipFill>
        <p:spPr>
          <a:xfrm>
            <a:off x="4800600" y="1200150"/>
            <a:ext cx="3503631" cy="2162735"/>
          </a:xfrm>
          <a:prstGeom prst="rect">
            <a:avLst/>
          </a:prstGeom>
        </p:spPr>
      </p:pic>
      <p:sp>
        <p:nvSpPr>
          <p:cNvPr id="12" name="TextBox 11">
            <a:extLst>
              <a:ext uri="{FF2B5EF4-FFF2-40B4-BE49-F238E27FC236}">
                <a16:creationId xmlns:a16="http://schemas.microsoft.com/office/drawing/2014/main" id="{1A41D796-A549-4800-97C3-88B13D5871FF}"/>
              </a:ext>
            </a:extLst>
          </p:cNvPr>
          <p:cNvSpPr txBox="1"/>
          <p:nvPr/>
        </p:nvSpPr>
        <p:spPr>
          <a:xfrm>
            <a:off x="1594461" y="3398214"/>
            <a:ext cx="1522186" cy="276999"/>
          </a:xfrm>
          <a:prstGeom prst="rect">
            <a:avLst/>
          </a:prstGeom>
          <a:noFill/>
        </p:spPr>
        <p:txBody>
          <a:bodyPr wrap="square">
            <a:spAutoFit/>
          </a:bodyPr>
          <a:lstStyle/>
          <a:p>
            <a:pPr algn="ctr"/>
            <a:r>
              <a:rPr lang="de-DE" altLang="zh-CN" sz="1200" dirty="0"/>
              <a:t>Wandstärke: 5 mm</a:t>
            </a:r>
            <a:endParaRPr lang="zh-CN" altLang="en-US" sz="1200" dirty="0"/>
          </a:p>
        </p:txBody>
      </p:sp>
      <p:sp>
        <p:nvSpPr>
          <p:cNvPr id="13" name="TextBox 12">
            <a:extLst>
              <a:ext uri="{FF2B5EF4-FFF2-40B4-BE49-F238E27FC236}">
                <a16:creationId xmlns:a16="http://schemas.microsoft.com/office/drawing/2014/main" id="{2BCD9DD4-3D6E-4BBA-A2C3-E7F2D3C8BCE9}"/>
              </a:ext>
            </a:extLst>
          </p:cNvPr>
          <p:cNvSpPr txBox="1"/>
          <p:nvPr/>
        </p:nvSpPr>
        <p:spPr>
          <a:xfrm>
            <a:off x="5988345" y="3398213"/>
            <a:ext cx="1600200" cy="276999"/>
          </a:xfrm>
          <a:prstGeom prst="rect">
            <a:avLst/>
          </a:prstGeom>
          <a:noFill/>
        </p:spPr>
        <p:txBody>
          <a:bodyPr wrap="square">
            <a:spAutoFit/>
          </a:bodyPr>
          <a:lstStyle/>
          <a:p>
            <a:pPr algn="ctr"/>
            <a:r>
              <a:rPr lang="de-DE" altLang="zh-CN" sz="1200" dirty="0"/>
              <a:t>Wandstärke: 10 mm</a:t>
            </a:r>
            <a:endParaRPr lang="zh-CN" altLang="en-US" sz="1200" dirty="0"/>
          </a:p>
        </p:txBody>
      </p:sp>
    </p:spTree>
    <p:extLst>
      <p:ext uri="{BB962C8B-B14F-4D97-AF65-F5344CB8AC3E}">
        <p14:creationId xmlns:p14="http://schemas.microsoft.com/office/powerpoint/2010/main" val="418519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E2513-4E0C-4188-ADF4-50A0EDCBD607}"/>
              </a:ext>
            </a:extLst>
          </p:cNvPr>
          <p:cNvSpPr>
            <a:spLocks noGrp="1"/>
          </p:cNvSpPr>
          <p:nvPr>
            <p:ph type="title"/>
          </p:nvPr>
        </p:nvSpPr>
        <p:spPr/>
        <p:txBody>
          <a:bodyPr/>
          <a:lstStyle/>
          <a:p>
            <a:r>
              <a:rPr lang="de-DE" altLang="zh-CN" dirty="0"/>
              <a:t>Simulation der thermischen Verformung</a:t>
            </a:r>
            <a:endParaRPr lang="zh-CN" altLang="en-US" dirty="0"/>
          </a:p>
        </p:txBody>
      </p:sp>
      <p:sp>
        <p:nvSpPr>
          <p:cNvPr id="6" name="Content Placeholder 5">
            <a:extLst>
              <a:ext uri="{FF2B5EF4-FFF2-40B4-BE49-F238E27FC236}">
                <a16:creationId xmlns:a16="http://schemas.microsoft.com/office/drawing/2014/main" id="{2668418A-C89B-4BBA-B34B-67D04D3EB84B}"/>
              </a:ext>
            </a:extLst>
          </p:cNvPr>
          <p:cNvSpPr>
            <a:spLocks noGrp="1"/>
          </p:cNvSpPr>
          <p:nvPr>
            <p:ph idx="1"/>
          </p:nvPr>
        </p:nvSpPr>
        <p:spPr>
          <a:xfrm>
            <a:off x="5562600" y="900000"/>
            <a:ext cx="3244851" cy="3456000"/>
          </a:xfrm>
        </p:spPr>
        <p:txBody>
          <a:bodyPr/>
          <a:lstStyle/>
          <a:p>
            <a:pPr marL="171450" indent="-171450">
              <a:lnSpc>
                <a:spcPct val="150000"/>
              </a:lnSpc>
              <a:buFont typeface="Wingdings" panose="05000000000000000000" pitchFamily="2" charset="2"/>
              <a:buChar char="n"/>
            </a:pPr>
            <a:r>
              <a:rPr lang="de-DE" altLang="zh-CN" dirty="0"/>
              <a:t>Raumtemperatur: 23 °C</a:t>
            </a:r>
          </a:p>
          <a:p>
            <a:pPr>
              <a:lnSpc>
                <a:spcPct val="150000"/>
              </a:lnSpc>
            </a:pPr>
            <a:endParaRPr lang="de-DE" altLang="zh-CN" dirty="0"/>
          </a:p>
          <a:p>
            <a:pPr marL="171450" indent="-171450">
              <a:lnSpc>
                <a:spcPct val="150000"/>
              </a:lnSpc>
              <a:buFont typeface="Wingdings" panose="05000000000000000000" pitchFamily="2" charset="2"/>
              <a:buChar char="n"/>
            </a:pPr>
            <a:r>
              <a:rPr lang="de-DE" altLang="zh-CN" dirty="0">
                <a:hlinkClick r:id="rId3" action="ppaction://hlinksldjump"/>
              </a:rPr>
              <a:t>Temperatur der Motoren</a:t>
            </a:r>
            <a:r>
              <a:rPr lang="de-DE" altLang="zh-CN" dirty="0"/>
              <a:t>:</a:t>
            </a:r>
          </a:p>
          <a:p>
            <a:pPr marL="314325" lvl="1" indent="-171450">
              <a:lnSpc>
                <a:spcPct val="150000"/>
              </a:lnSpc>
              <a:buFont typeface="Wingdings" panose="05000000000000000000" pitchFamily="2" charset="2"/>
              <a:buChar char="n"/>
            </a:pPr>
            <a:r>
              <a:rPr lang="de-DE" altLang="zh-CN" dirty="0"/>
              <a:t>Motor 1: 60 °C</a:t>
            </a:r>
          </a:p>
          <a:p>
            <a:pPr marL="314325" lvl="1" indent="-171450">
              <a:lnSpc>
                <a:spcPct val="150000"/>
              </a:lnSpc>
              <a:buFont typeface="Wingdings" panose="05000000000000000000" pitchFamily="2" charset="2"/>
              <a:buChar char="n"/>
            </a:pPr>
            <a:r>
              <a:rPr lang="de-DE" altLang="zh-CN" dirty="0"/>
              <a:t>Motor 2: 60 °C</a:t>
            </a:r>
            <a:endParaRPr lang="zh-CN" altLang="en-US" dirty="0"/>
          </a:p>
          <a:p>
            <a:pPr marL="314325" lvl="1" indent="-171450">
              <a:lnSpc>
                <a:spcPct val="150000"/>
              </a:lnSpc>
              <a:buFont typeface="Wingdings" panose="05000000000000000000" pitchFamily="2" charset="2"/>
              <a:buChar char="n"/>
            </a:pPr>
            <a:r>
              <a:rPr lang="de-DE" altLang="zh-CN" dirty="0"/>
              <a:t>Motor 3: 60 °C</a:t>
            </a:r>
            <a:endParaRPr lang="zh-CN" altLang="en-US" dirty="0"/>
          </a:p>
          <a:p>
            <a:pPr marL="314325" lvl="1" indent="-171450">
              <a:lnSpc>
                <a:spcPct val="150000"/>
              </a:lnSpc>
              <a:buFont typeface="Wingdings" panose="05000000000000000000" pitchFamily="2" charset="2"/>
              <a:buChar char="n"/>
            </a:pPr>
            <a:r>
              <a:rPr lang="de-DE" altLang="zh-CN" dirty="0"/>
              <a:t>Motor 4: 40 °C</a:t>
            </a:r>
            <a:endParaRPr lang="zh-CN" altLang="en-US" dirty="0"/>
          </a:p>
          <a:p>
            <a:pPr marL="314325" lvl="1" indent="-171450">
              <a:lnSpc>
                <a:spcPct val="150000"/>
              </a:lnSpc>
              <a:buFont typeface="Wingdings" panose="05000000000000000000" pitchFamily="2" charset="2"/>
              <a:buChar char="n"/>
            </a:pPr>
            <a:r>
              <a:rPr lang="de-DE" altLang="zh-CN" dirty="0"/>
              <a:t>Motor 5: 40 °C</a:t>
            </a:r>
            <a:endParaRPr lang="zh-CN" altLang="en-US" dirty="0"/>
          </a:p>
          <a:p>
            <a:pPr marL="314325" lvl="1" indent="-171450">
              <a:lnSpc>
                <a:spcPct val="150000"/>
              </a:lnSpc>
              <a:buFont typeface="Wingdings" panose="05000000000000000000" pitchFamily="2" charset="2"/>
              <a:buChar char="n"/>
            </a:pPr>
            <a:r>
              <a:rPr lang="de-DE" altLang="zh-CN" dirty="0"/>
              <a:t>Motor 6: 40 °C</a:t>
            </a:r>
            <a:endParaRPr lang="zh-CN" altLang="en-US" dirty="0"/>
          </a:p>
          <a:p>
            <a:pPr marL="314325" lvl="1" indent="-171450">
              <a:lnSpc>
                <a:spcPct val="150000"/>
              </a:lnSpc>
              <a:buFont typeface="Wingdings" panose="05000000000000000000" pitchFamily="2" charset="2"/>
              <a:buChar char="n"/>
            </a:pPr>
            <a:r>
              <a:rPr lang="de-DE" altLang="zh-CN" dirty="0"/>
              <a:t>Motor 7: 40 °C</a:t>
            </a:r>
            <a:endParaRPr lang="zh-CN" altLang="en-US" dirty="0"/>
          </a:p>
          <a:p>
            <a:pPr>
              <a:lnSpc>
                <a:spcPct val="150000"/>
              </a:lnSpc>
            </a:pPr>
            <a:endParaRPr lang="zh-CN" altLang="en-US" dirty="0"/>
          </a:p>
        </p:txBody>
      </p:sp>
      <p:pic>
        <p:nvPicPr>
          <p:cNvPr id="3" name="Picture 2">
            <a:extLst>
              <a:ext uri="{FF2B5EF4-FFF2-40B4-BE49-F238E27FC236}">
                <a16:creationId xmlns:a16="http://schemas.microsoft.com/office/drawing/2014/main" id="{F6714ADD-483C-490C-8790-B0DD69324595}"/>
              </a:ext>
            </a:extLst>
          </p:cNvPr>
          <p:cNvPicPr>
            <a:picLocks noChangeAspect="1"/>
          </p:cNvPicPr>
          <p:nvPr/>
        </p:nvPicPr>
        <p:blipFill rotWithShape="1">
          <a:blip r:embed="rId4"/>
          <a:srcRect l="12457" r="12457"/>
          <a:stretch/>
        </p:blipFill>
        <p:spPr>
          <a:xfrm>
            <a:off x="431800" y="940968"/>
            <a:ext cx="4341315" cy="3261563"/>
          </a:xfrm>
          <a:prstGeom prst="rect">
            <a:avLst/>
          </a:prstGeom>
        </p:spPr>
      </p:pic>
    </p:spTree>
    <p:extLst>
      <p:ext uri="{BB962C8B-B14F-4D97-AF65-F5344CB8AC3E}">
        <p14:creationId xmlns:p14="http://schemas.microsoft.com/office/powerpoint/2010/main" val="3400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E2513-4E0C-4188-ADF4-50A0EDCBD607}"/>
              </a:ext>
            </a:extLst>
          </p:cNvPr>
          <p:cNvSpPr>
            <a:spLocks noGrp="1"/>
          </p:cNvSpPr>
          <p:nvPr>
            <p:ph type="title"/>
          </p:nvPr>
        </p:nvSpPr>
        <p:spPr/>
        <p:txBody>
          <a:bodyPr/>
          <a:lstStyle/>
          <a:p>
            <a:r>
              <a:rPr lang="de-DE" altLang="zh-CN" dirty="0"/>
              <a:t>Simulation der thermischen Verformung</a:t>
            </a:r>
            <a:endParaRPr lang="zh-CN" altLang="en-US" dirty="0"/>
          </a:p>
        </p:txBody>
      </p:sp>
      <p:sp>
        <p:nvSpPr>
          <p:cNvPr id="6" name="Content Placeholder 5">
            <a:extLst>
              <a:ext uri="{FF2B5EF4-FFF2-40B4-BE49-F238E27FC236}">
                <a16:creationId xmlns:a16="http://schemas.microsoft.com/office/drawing/2014/main" id="{2668418A-C89B-4BBA-B34B-67D04D3EB84B}"/>
              </a:ext>
            </a:extLst>
          </p:cNvPr>
          <p:cNvSpPr>
            <a:spLocks noGrp="1"/>
          </p:cNvSpPr>
          <p:nvPr>
            <p:ph idx="1"/>
          </p:nvPr>
        </p:nvSpPr>
        <p:spPr/>
        <p:txBody>
          <a:bodyPr/>
          <a:lstStyle/>
          <a:p>
            <a:r>
              <a:rPr lang="de-DE" altLang="zh-CN" dirty="0"/>
              <a:t>Verformung am TCP mit Wandstärke jeweils von 5 mm und 10 mm</a:t>
            </a:r>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r>
              <a:rPr lang="de-DE" altLang="zh-CN" dirty="0"/>
              <a:t>	  	 			 </a:t>
            </a:r>
            <a:endParaRPr lang="zh-CN" altLang="en-US" dirty="0"/>
          </a:p>
          <a:p>
            <a:endParaRPr lang="de-DE" altLang="zh-CN" dirty="0"/>
          </a:p>
          <a:p>
            <a:endParaRPr lang="zh-CN" altLang="en-US" dirty="0"/>
          </a:p>
        </p:txBody>
      </p:sp>
      <p:pic>
        <p:nvPicPr>
          <p:cNvPr id="4" name="Picture 3">
            <a:extLst>
              <a:ext uri="{FF2B5EF4-FFF2-40B4-BE49-F238E27FC236}">
                <a16:creationId xmlns:a16="http://schemas.microsoft.com/office/drawing/2014/main" id="{951A4B43-40ED-4CC2-A67B-466188B66341}"/>
              </a:ext>
            </a:extLst>
          </p:cNvPr>
          <p:cNvPicPr>
            <a:picLocks noChangeAspect="1"/>
          </p:cNvPicPr>
          <p:nvPr/>
        </p:nvPicPr>
        <p:blipFill rotWithShape="1">
          <a:blip r:embed="rId3"/>
          <a:srcRect r="19387" b="33431"/>
          <a:stretch/>
        </p:blipFill>
        <p:spPr>
          <a:xfrm>
            <a:off x="431800" y="1200150"/>
            <a:ext cx="3821856" cy="2031315"/>
          </a:xfrm>
          <a:prstGeom prst="rect">
            <a:avLst/>
          </a:prstGeom>
        </p:spPr>
      </p:pic>
      <p:pic>
        <p:nvPicPr>
          <p:cNvPr id="7" name="Picture 6">
            <a:extLst>
              <a:ext uri="{FF2B5EF4-FFF2-40B4-BE49-F238E27FC236}">
                <a16:creationId xmlns:a16="http://schemas.microsoft.com/office/drawing/2014/main" id="{19727416-47C6-4D95-9A6D-E0F0A57120B5}"/>
              </a:ext>
            </a:extLst>
          </p:cNvPr>
          <p:cNvPicPr>
            <a:picLocks noChangeAspect="1"/>
          </p:cNvPicPr>
          <p:nvPr/>
        </p:nvPicPr>
        <p:blipFill rotWithShape="1">
          <a:blip r:embed="rId4"/>
          <a:srcRect r="6659" b="25492"/>
          <a:stretch/>
        </p:blipFill>
        <p:spPr>
          <a:xfrm>
            <a:off x="4619625" y="1200151"/>
            <a:ext cx="3867946" cy="2031314"/>
          </a:xfrm>
          <a:prstGeom prst="rect">
            <a:avLst/>
          </a:prstGeom>
        </p:spPr>
      </p:pic>
      <p:pic>
        <p:nvPicPr>
          <p:cNvPr id="2" name="Picture 1">
            <a:extLst>
              <a:ext uri="{FF2B5EF4-FFF2-40B4-BE49-F238E27FC236}">
                <a16:creationId xmlns:a16="http://schemas.microsoft.com/office/drawing/2014/main" id="{3B7A93E4-FA22-4A1D-8AE6-925212045F2D}"/>
              </a:ext>
            </a:extLst>
          </p:cNvPr>
          <p:cNvPicPr>
            <a:picLocks noChangeAspect="1"/>
          </p:cNvPicPr>
          <p:nvPr/>
        </p:nvPicPr>
        <p:blipFill>
          <a:blip r:embed="rId5"/>
          <a:stretch>
            <a:fillRect/>
          </a:stretch>
        </p:blipFill>
        <p:spPr>
          <a:xfrm>
            <a:off x="431800" y="2808390"/>
            <a:ext cx="404813" cy="423075"/>
          </a:xfrm>
          <a:prstGeom prst="rect">
            <a:avLst/>
          </a:prstGeom>
        </p:spPr>
      </p:pic>
      <p:pic>
        <p:nvPicPr>
          <p:cNvPr id="3" name="Picture 2">
            <a:extLst>
              <a:ext uri="{FF2B5EF4-FFF2-40B4-BE49-F238E27FC236}">
                <a16:creationId xmlns:a16="http://schemas.microsoft.com/office/drawing/2014/main" id="{6BFED428-96E2-45B4-A124-5E12965AC375}"/>
              </a:ext>
            </a:extLst>
          </p:cNvPr>
          <p:cNvPicPr>
            <a:picLocks noChangeAspect="1"/>
          </p:cNvPicPr>
          <p:nvPr/>
        </p:nvPicPr>
        <p:blipFill>
          <a:blip r:embed="rId5"/>
          <a:stretch>
            <a:fillRect/>
          </a:stretch>
        </p:blipFill>
        <p:spPr>
          <a:xfrm>
            <a:off x="4619625" y="2808390"/>
            <a:ext cx="404813" cy="423075"/>
          </a:xfrm>
          <a:prstGeom prst="rect">
            <a:avLst/>
          </a:prstGeom>
        </p:spPr>
      </p:pic>
      <p:sp>
        <p:nvSpPr>
          <p:cNvPr id="10" name="TextBox 9">
            <a:extLst>
              <a:ext uri="{FF2B5EF4-FFF2-40B4-BE49-F238E27FC236}">
                <a16:creationId xmlns:a16="http://schemas.microsoft.com/office/drawing/2014/main" id="{BA64555E-061A-490C-9F91-07BCFEB0E7CC}"/>
              </a:ext>
            </a:extLst>
          </p:cNvPr>
          <p:cNvSpPr txBox="1"/>
          <p:nvPr/>
        </p:nvSpPr>
        <p:spPr>
          <a:xfrm>
            <a:off x="1473516" y="3273773"/>
            <a:ext cx="1522186" cy="276999"/>
          </a:xfrm>
          <a:prstGeom prst="rect">
            <a:avLst/>
          </a:prstGeom>
          <a:noFill/>
        </p:spPr>
        <p:txBody>
          <a:bodyPr wrap="square">
            <a:spAutoFit/>
          </a:bodyPr>
          <a:lstStyle/>
          <a:p>
            <a:pPr algn="ctr"/>
            <a:r>
              <a:rPr lang="de-DE" altLang="zh-CN" sz="1200" dirty="0"/>
              <a:t>Wandstärke: 5 mm</a:t>
            </a:r>
            <a:endParaRPr lang="zh-CN" altLang="en-US" sz="1200" dirty="0"/>
          </a:p>
        </p:txBody>
      </p:sp>
      <p:sp>
        <p:nvSpPr>
          <p:cNvPr id="11" name="TextBox 10">
            <a:extLst>
              <a:ext uri="{FF2B5EF4-FFF2-40B4-BE49-F238E27FC236}">
                <a16:creationId xmlns:a16="http://schemas.microsoft.com/office/drawing/2014/main" id="{5C98A664-28B1-460A-8CBD-479A8A6353C4}"/>
              </a:ext>
            </a:extLst>
          </p:cNvPr>
          <p:cNvSpPr txBox="1"/>
          <p:nvPr/>
        </p:nvSpPr>
        <p:spPr>
          <a:xfrm>
            <a:off x="5867400" y="3273772"/>
            <a:ext cx="1600200" cy="276999"/>
          </a:xfrm>
          <a:prstGeom prst="rect">
            <a:avLst/>
          </a:prstGeom>
          <a:noFill/>
        </p:spPr>
        <p:txBody>
          <a:bodyPr wrap="square">
            <a:spAutoFit/>
          </a:bodyPr>
          <a:lstStyle/>
          <a:p>
            <a:pPr algn="ctr"/>
            <a:r>
              <a:rPr lang="de-DE" altLang="zh-CN" sz="1200" dirty="0"/>
              <a:t>Wandstärke: 10 mm</a:t>
            </a:r>
            <a:endParaRPr lang="zh-CN" altLang="en-US" sz="1200" dirty="0"/>
          </a:p>
        </p:txBody>
      </p:sp>
    </p:spTree>
    <p:extLst>
      <p:ext uri="{BB962C8B-B14F-4D97-AF65-F5344CB8AC3E}">
        <p14:creationId xmlns:p14="http://schemas.microsoft.com/office/powerpoint/2010/main" val="387461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E2513-4E0C-4188-ADF4-50A0EDCBD607}"/>
              </a:ext>
            </a:extLst>
          </p:cNvPr>
          <p:cNvSpPr>
            <a:spLocks noGrp="1"/>
          </p:cNvSpPr>
          <p:nvPr>
            <p:ph type="title"/>
          </p:nvPr>
        </p:nvSpPr>
        <p:spPr/>
        <p:txBody>
          <a:bodyPr/>
          <a:lstStyle/>
          <a:p>
            <a:r>
              <a:rPr lang="de-DE" altLang="zh-CN" dirty="0"/>
              <a:t>Simulation der thermischen Verformung</a:t>
            </a:r>
            <a:endParaRPr lang="zh-CN" altLang="en-US" dirty="0"/>
          </a:p>
        </p:txBody>
      </p:sp>
      <p:sp>
        <p:nvSpPr>
          <p:cNvPr id="6" name="Content Placeholder 5">
            <a:extLst>
              <a:ext uri="{FF2B5EF4-FFF2-40B4-BE49-F238E27FC236}">
                <a16:creationId xmlns:a16="http://schemas.microsoft.com/office/drawing/2014/main" id="{2668418A-C89B-4BBA-B34B-67D04D3EB84B}"/>
              </a:ext>
            </a:extLst>
          </p:cNvPr>
          <p:cNvSpPr>
            <a:spLocks noGrp="1"/>
          </p:cNvSpPr>
          <p:nvPr>
            <p:ph idx="1"/>
          </p:nvPr>
        </p:nvSpPr>
        <p:spPr/>
        <p:txBody>
          <a:bodyPr/>
          <a:lstStyle/>
          <a:p>
            <a:r>
              <a:rPr lang="de-DE" altLang="zh-CN" dirty="0"/>
              <a:t>Verformung am TCP mit Wandstärke jeweils von 5 mm und 10 mm</a:t>
            </a:r>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r>
              <a:rPr lang="de-DE" altLang="zh-CN" dirty="0"/>
              <a:t>	  </a:t>
            </a:r>
            <a:endParaRPr lang="zh-CN" altLang="en-US" dirty="0"/>
          </a:p>
          <a:p>
            <a:endParaRPr lang="de-DE" altLang="zh-CN" dirty="0"/>
          </a:p>
          <a:p>
            <a:pPr marL="171450" indent="-171450">
              <a:buFont typeface="Wingdings" panose="05000000000000000000" pitchFamily="2" charset="2"/>
              <a:buChar char="n"/>
            </a:pPr>
            <a:r>
              <a:rPr lang="de-DE" altLang="zh-CN" dirty="0"/>
              <a:t>Verformung abhängig </a:t>
            </a:r>
            <a:r>
              <a:rPr lang="en-US" altLang="zh-CN" dirty="0"/>
              <a:t>von </a:t>
            </a:r>
            <a:r>
              <a:rPr lang="de-DE" altLang="zh-CN" dirty="0"/>
              <a:t>Roboterpose</a:t>
            </a:r>
            <a:r>
              <a:rPr lang="en-US" altLang="zh-CN" dirty="0"/>
              <a:t>.</a:t>
            </a:r>
          </a:p>
          <a:p>
            <a:pPr marL="171450" indent="-171450">
              <a:buFont typeface="Wingdings" panose="05000000000000000000" pitchFamily="2" charset="2"/>
              <a:buChar char="n"/>
            </a:pPr>
            <a:r>
              <a:rPr lang="de-DE" altLang="zh-CN" dirty="0"/>
              <a:t>Wandstärke hat geringer Einfluss auf thermische Verformung</a:t>
            </a:r>
            <a:endParaRPr lang="zh-CN" altLang="en-US" dirty="0"/>
          </a:p>
        </p:txBody>
      </p:sp>
      <p:pic>
        <p:nvPicPr>
          <p:cNvPr id="3" name="Picture 2">
            <a:extLst>
              <a:ext uri="{FF2B5EF4-FFF2-40B4-BE49-F238E27FC236}">
                <a16:creationId xmlns:a16="http://schemas.microsoft.com/office/drawing/2014/main" id="{B7A66216-112A-4561-8C1F-660BE98F2E15}"/>
              </a:ext>
            </a:extLst>
          </p:cNvPr>
          <p:cNvPicPr>
            <a:picLocks noChangeAspect="1"/>
          </p:cNvPicPr>
          <p:nvPr/>
        </p:nvPicPr>
        <p:blipFill>
          <a:blip r:embed="rId3"/>
          <a:stretch>
            <a:fillRect/>
          </a:stretch>
        </p:blipFill>
        <p:spPr>
          <a:xfrm>
            <a:off x="431800" y="1200150"/>
            <a:ext cx="3289079" cy="2031316"/>
          </a:xfrm>
          <a:prstGeom prst="rect">
            <a:avLst/>
          </a:prstGeom>
        </p:spPr>
      </p:pic>
      <p:pic>
        <p:nvPicPr>
          <p:cNvPr id="9" name="Picture 8">
            <a:extLst>
              <a:ext uri="{FF2B5EF4-FFF2-40B4-BE49-F238E27FC236}">
                <a16:creationId xmlns:a16="http://schemas.microsoft.com/office/drawing/2014/main" id="{83E2CA8C-2BFB-4624-BAA9-FE7251265366}"/>
              </a:ext>
            </a:extLst>
          </p:cNvPr>
          <p:cNvPicPr>
            <a:picLocks noChangeAspect="1"/>
          </p:cNvPicPr>
          <p:nvPr/>
        </p:nvPicPr>
        <p:blipFill>
          <a:blip r:embed="rId4"/>
          <a:stretch>
            <a:fillRect/>
          </a:stretch>
        </p:blipFill>
        <p:spPr>
          <a:xfrm>
            <a:off x="4724400" y="1200150"/>
            <a:ext cx="3314252" cy="2031316"/>
          </a:xfrm>
          <a:prstGeom prst="rect">
            <a:avLst/>
          </a:prstGeom>
        </p:spPr>
      </p:pic>
      <p:sp>
        <p:nvSpPr>
          <p:cNvPr id="11" name="TextBox 10">
            <a:extLst>
              <a:ext uri="{FF2B5EF4-FFF2-40B4-BE49-F238E27FC236}">
                <a16:creationId xmlns:a16="http://schemas.microsoft.com/office/drawing/2014/main" id="{3C727786-53F5-49C2-BA8D-98FF219AD7AF}"/>
              </a:ext>
            </a:extLst>
          </p:cNvPr>
          <p:cNvSpPr txBox="1"/>
          <p:nvPr/>
        </p:nvSpPr>
        <p:spPr>
          <a:xfrm>
            <a:off x="1473516" y="3273773"/>
            <a:ext cx="1522186" cy="276999"/>
          </a:xfrm>
          <a:prstGeom prst="rect">
            <a:avLst/>
          </a:prstGeom>
          <a:noFill/>
        </p:spPr>
        <p:txBody>
          <a:bodyPr wrap="square">
            <a:spAutoFit/>
          </a:bodyPr>
          <a:lstStyle/>
          <a:p>
            <a:pPr algn="ctr"/>
            <a:r>
              <a:rPr lang="de-DE" altLang="zh-CN" sz="1200" dirty="0"/>
              <a:t>Wandstärke: 5 mm</a:t>
            </a:r>
            <a:endParaRPr lang="zh-CN" altLang="en-US" sz="1200" dirty="0"/>
          </a:p>
        </p:txBody>
      </p:sp>
      <p:sp>
        <p:nvSpPr>
          <p:cNvPr id="13" name="TextBox 12">
            <a:extLst>
              <a:ext uri="{FF2B5EF4-FFF2-40B4-BE49-F238E27FC236}">
                <a16:creationId xmlns:a16="http://schemas.microsoft.com/office/drawing/2014/main" id="{5A01C983-8C9A-4B84-B1B6-4D0DC18E945B}"/>
              </a:ext>
            </a:extLst>
          </p:cNvPr>
          <p:cNvSpPr txBox="1"/>
          <p:nvPr/>
        </p:nvSpPr>
        <p:spPr>
          <a:xfrm>
            <a:off x="5867400" y="3273772"/>
            <a:ext cx="1600200" cy="276999"/>
          </a:xfrm>
          <a:prstGeom prst="rect">
            <a:avLst/>
          </a:prstGeom>
          <a:noFill/>
        </p:spPr>
        <p:txBody>
          <a:bodyPr wrap="square">
            <a:spAutoFit/>
          </a:bodyPr>
          <a:lstStyle/>
          <a:p>
            <a:pPr algn="ctr"/>
            <a:r>
              <a:rPr lang="de-DE" altLang="zh-CN" sz="1200" dirty="0"/>
              <a:t>Wandstärke: 10 mm</a:t>
            </a:r>
            <a:endParaRPr lang="zh-CN" altLang="en-US" sz="1200" dirty="0"/>
          </a:p>
        </p:txBody>
      </p:sp>
    </p:spTree>
    <p:extLst>
      <p:ext uri="{BB962C8B-B14F-4D97-AF65-F5344CB8AC3E}">
        <p14:creationId xmlns:p14="http://schemas.microsoft.com/office/powerpoint/2010/main" val="8918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E2513-4E0C-4188-ADF4-50A0EDCBD607}"/>
              </a:ext>
            </a:extLst>
          </p:cNvPr>
          <p:cNvSpPr>
            <a:spLocks noGrp="1"/>
          </p:cNvSpPr>
          <p:nvPr>
            <p:ph type="title"/>
          </p:nvPr>
        </p:nvSpPr>
        <p:spPr/>
        <p:txBody>
          <a:bodyPr/>
          <a:lstStyle/>
          <a:p>
            <a:r>
              <a:rPr lang="de-DE" altLang="zh-CN" dirty="0"/>
              <a:t>Modellierung der geometrischen Fehler der Glieder</a:t>
            </a:r>
          </a:p>
        </p:txBody>
      </p:sp>
      <p:sp>
        <p:nvSpPr>
          <p:cNvPr id="6" name="Content Placeholder 5">
            <a:extLst>
              <a:ext uri="{FF2B5EF4-FFF2-40B4-BE49-F238E27FC236}">
                <a16:creationId xmlns:a16="http://schemas.microsoft.com/office/drawing/2014/main" id="{2668418A-C89B-4BBA-B34B-67D04D3EB84B}"/>
              </a:ext>
            </a:extLst>
          </p:cNvPr>
          <p:cNvSpPr>
            <a:spLocks noGrp="1"/>
          </p:cNvSpPr>
          <p:nvPr>
            <p:ph idx="1"/>
          </p:nvPr>
        </p:nvSpPr>
        <p:spPr/>
        <p:txBody>
          <a:bodyPr/>
          <a:lstStyle/>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r>
              <a:rPr lang="de-DE" altLang="zh-CN" sz="1400" dirty="0" err="1"/>
              <a:t>Ablegeposition</a:t>
            </a:r>
            <a:r>
              <a:rPr lang="de-DE" altLang="zh-CN" sz="1400" dirty="0"/>
              <a:t>: </a:t>
            </a:r>
          </a:p>
          <a:p>
            <a:pPr marL="171450" indent="-171450">
              <a:lnSpc>
                <a:spcPct val="150000"/>
              </a:lnSpc>
              <a:buFont typeface="Wingdings" panose="05000000000000000000" pitchFamily="2" charset="2"/>
              <a:buChar char="n"/>
            </a:pPr>
            <a:r>
              <a:rPr lang="de-DE" altLang="zh-CN" sz="1400" dirty="0"/>
              <a:t>Roboterkonfiguration:</a:t>
            </a:r>
          </a:p>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endParaRPr lang="de-DE" altLang="zh-CN" sz="1400" dirty="0"/>
          </a:p>
          <a:p>
            <a:pPr>
              <a:lnSpc>
                <a:spcPct val="150000"/>
              </a:lnSpc>
            </a:pPr>
            <a:endParaRPr lang="de-DE" altLang="zh-CN" sz="1400" dirty="0"/>
          </a:p>
        </p:txBody>
      </p:sp>
      <p:pic>
        <p:nvPicPr>
          <p:cNvPr id="3" name="Picture 2">
            <a:extLst>
              <a:ext uri="{FF2B5EF4-FFF2-40B4-BE49-F238E27FC236}">
                <a16:creationId xmlns:a16="http://schemas.microsoft.com/office/drawing/2014/main" id="{FAE67AFE-3FE3-43E3-8F20-D44B11B8994F}"/>
              </a:ext>
            </a:extLst>
          </p:cNvPr>
          <p:cNvPicPr>
            <a:picLocks noChangeAspect="1"/>
          </p:cNvPicPr>
          <p:nvPr/>
        </p:nvPicPr>
        <p:blipFill>
          <a:blip r:embed="rId4"/>
          <a:stretch>
            <a:fillRect/>
          </a:stretch>
        </p:blipFill>
        <p:spPr>
          <a:xfrm>
            <a:off x="1899049" y="1336504"/>
            <a:ext cx="2438401" cy="290336"/>
          </a:xfrm>
          <a:prstGeom prst="rect">
            <a:avLst/>
          </a:prstGeom>
        </p:spPr>
      </p:pic>
      <p:pic>
        <p:nvPicPr>
          <p:cNvPr id="10" name="Picture 9">
            <a:extLst>
              <a:ext uri="{FF2B5EF4-FFF2-40B4-BE49-F238E27FC236}">
                <a16:creationId xmlns:a16="http://schemas.microsoft.com/office/drawing/2014/main" id="{177B69B3-D337-4B9A-80BE-C25A2D9D7B66}"/>
              </a:ext>
            </a:extLst>
          </p:cNvPr>
          <p:cNvPicPr>
            <a:picLocks noChangeAspect="1"/>
          </p:cNvPicPr>
          <p:nvPr/>
        </p:nvPicPr>
        <p:blipFill>
          <a:blip r:embed="rId5"/>
          <a:stretch>
            <a:fillRect/>
          </a:stretch>
        </p:blipFill>
        <p:spPr>
          <a:xfrm>
            <a:off x="603649" y="1962507"/>
            <a:ext cx="4477131" cy="288397"/>
          </a:xfrm>
          <a:prstGeom prst="rect">
            <a:avLst/>
          </a:prstGeom>
        </p:spPr>
      </p:pic>
      <p:graphicFrame>
        <p:nvGraphicFramePr>
          <p:cNvPr id="12" name="Object 11">
            <a:extLst>
              <a:ext uri="{FF2B5EF4-FFF2-40B4-BE49-F238E27FC236}">
                <a16:creationId xmlns:a16="http://schemas.microsoft.com/office/drawing/2014/main" id="{57451551-BAD4-41A5-AB2B-C72DDF5DF731}"/>
              </a:ext>
            </a:extLst>
          </p:cNvPr>
          <p:cNvGraphicFramePr>
            <a:graphicFrameLocks noChangeAspect="1"/>
          </p:cNvGraphicFramePr>
          <p:nvPr>
            <p:extLst>
              <p:ext uri="{D42A27DB-BD31-4B8C-83A1-F6EECF244321}">
                <p14:modId xmlns:p14="http://schemas.microsoft.com/office/powerpoint/2010/main" val="1980638380"/>
              </p:ext>
            </p:extLst>
          </p:nvPr>
        </p:nvGraphicFramePr>
        <p:xfrm>
          <a:off x="2852615" y="3201638"/>
          <a:ext cx="5095875" cy="840557"/>
        </p:xfrm>
        <a:graphic>
          <a:graphicData uri="http://schemas.openxmlformats.org/presentationml/2006/ole">
            <mc:AlternateContent xmlns:mc="http://schemas.openxmlformats.org/markup-compatibility/2006">
              <mc:Choice xmlns:v="urn:schemas-microsoft-com:vml" Requires="v">
                <p:oleObj spid="_x0000_s62851" name="AxMath" r:id="rId6" imgW="3697636" imgH="606201" progId="Equation.AxMath">
                  <p:embed/>
                </p:oleObj>
              </mc:Choice>
              <mc:Fallback>
                <p:oleObj name="AxMath" r:id="rId6" imgW="3697636" imgH="606201" progId="Equation.AxMath">
                  <p:embed/>
                  <p:pic>
                    <p:nvPicPr>
                      <p:cNvPr id="10" name="Object 9">
                        <a:extLst>
                          <a:ext uri="{FF2B5EF4-FFF2-40B4-BE49-F238E27FC236}">
                            <a16:creationId xmlns:a16="http://schemas.microsoft.com/office/drawing/2014/main" id="{CB9AD6EF-BCF7-447E-A7B5-DB4AD15B40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2615" y="3201638"/>
                        <a:ext cx="5095875" cy="840557"/>
                      </a:xfrm>
                      <a:prstGeom prst="rect">
                        <a:avLst/>
                      </a:prstGeom>
                      <a:noFill/>
                    </p:spPr>
                  </p:pic>
                </p:oleObj>
              </mc:Fallback>
            </mc:AlternateContent>
          </a:graphicData>
        </a:graphic>
      </p:graphicFrame>
      <p:sp>
        <p:nvSpPr>
          <p:cNvPr id="14" name="TextBox 13">
            <a:extLst>
              <a:ext uri="{FF2B5EF4-FFF2-40B4-BE49-F238E27FC236}">
                <a16:creationId xmlns:a16="http://schemas.microsoft.com/office/drawing/2014/main" id="{A07B413E-6CFA-4D87-B188-9AD85C70F76B}"/>
              </a:ext>
            </a:extLst>
          </p:cNvPr>
          <p:cNvSpPr txBox="1"/>
          <p:nvPr/>
        </p:nvSpPr>
        <p:spPr>
          <a:xfrm>
            <a:off x="336549" y="2334552"/>
            <a:ext cx="4576762" cy="375552"/>
          </a:xfrm>
          <a:prstGeom prst="rect">
            <a:avLst/>
          </a:prstGeom>
          <a:noFill/>
        </p:spPr>
        <p:txBody>
          <a:bodyPr wrap="square">
            <a:spAutoFit/>
          </a:bodyPr>
          <a:lstStyle/>
          <a:p>
            <a:pPr marL="171450" indent="-171450">
              <a:lnSpc>
                <a:spcPct val="150000"/>
              </a:lnSpc>
              <a:buFont typeface="Wingdings" panose="05000000000000000000" pitchFamily="2" charset="2"/>
              <a:buChar char="n"/>
            </a:pPr>
            <a:r>
              <a:rPr lang="de-DE" altLang="zh-CN" sz="1400" dirty="0"/>
              <a:t>Maßtoleranzempfindlichkeit:</a:t>
            </a:r>
          </a:p>
        </p:txBody>
      </p:sp>
      <p:sp>
        <p:nvSpPr>
          <p:cNvPr id="15" name="Rectangle 10">
            <a:extLst>
              <a:ext uri="{FF2B5EF4-FFF2-40B4-BE49-F238E27FC236}">
                <a16:creationId xmlns:a16="http://schemas.microsoft.com/office/drawing/2014/main" id="{2D76186B-2CA3-4AF9-A88C-BB1D0E7E1837}"/>
              </a:ext>
            </a:extLst>
          </p:cNvPr>
          <p:cNvSpPr>
            <a:spLocks noChangeArrowheads="1"/>
          </p:cNvSpPr>
          <p:nvPr/>
        </p:nvSpPr>
        <p:spPr bwMode="auto">
          <a:xfrm>
            <a:off x="601980" y="25877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Object 15">
            <a:extLst>
              <a:ext uri="{FF2B5EF4-FFF2-40B4-BE49-F238E27FC236}">
                <a16:creationId xmlns:a16="http://schemas.microsoft.com/office/drawing/2014/main" id="{300B767B-AA57-4098-B61D-4922D2E0AA2C}"/>
              </a:ext>
            </a:extLst>
          </p:cNvPr>
          <p:cNvGraphicFramePr>
            <a:graphicFrameLocks noChangeAspect="1"/>
          </p:cNvGraphicFramePr>
          <p:nvPr>
            <p:extLst>
              <p:ext uri="{D42A27DB-BD31-4B8C-83A1-F6EECF244321}">
                <p14:modId xmlns:p14="http://schemas.microsoft.com/office/powerpoint/2010/main" val="309309228"/>
              </p:ext>
            </p:extLst>
          </p:nvPr>
        </p:nvGraphicFramePr>
        <p:xfrm>
          <a:off x="431800" y="2978550"/>
          <a:ext cx="1914561" cy="1063645"/>
        </p:xfrm>
        <a:graphic>
          <a:graphicData uri="http://schemas.openxmlformats.org/presentationml/2006/ole">
            <mc:AlternateContent xmlns:mc="http://schemas.openxmlformats.org/markup-compatibility/2006">
              <mc:Choice xmlns:v="urn:schemas-microsoft-com:vml" Requires="v">
                <p:oleObj spid="_x0000_s62852" name="AxMath" r:id="rId8" imgW="1715538" imgH="956684" progId="Equation.AxMath">
                  <p:embed/>
                </p:oleObj>
              </mc:Choice>
              <mc:Fallback>
                <p:oleObj name="AxMath" r:id="rId8" imgW="1715538" imgH="956684" progId="Equation.AxMath">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800" y="2978550"/>
                        <a:ext cx="1914561" cy="1063645"/>
                      </a:xfrm>
                      <a:prstGeom prst="rect">
                        <a:avLst/>
                      </a:prstGeom>
                      <a:noFill/>
                    </p:spPr>
                  </p:pic>
                </p:oleObj>
              </mc:Fallback>
            </mc:AlternateContent>
          </a:graphicData>
        </a:graphic>
      </p:graphicFrame>
      <p:pic>
        <p:nvPicPr>
          <p:cNvPr id="20" name="Picture 19">
            <a:extLst>
              <a:ext uri="{FF2B5EF4-FFF2-40B4-BE49-F238E27FC236}">
                <a16:creationId xmlns:a16="http://schemas.microsoft.com/office/drawing/2014/main" id="{D28A7046-D828-4824-8FC1-19FAB1740B95}"/>
              </a:ext>
            </a:extLst>
          </p:cNvPr>
          <p:cNvPicPr>
            <a:picLocks noChangeAspect="1"/>
          </p:cNvPicPr>
          <p:nvPr/>
        </p:nvPicPr>
        <p:blipFill>
          <a:blip r:embed="rId10"/>
          <a:stretch>
            <a:fillRect/>
          </a:stretch>
        </p:blipFill>
        <p:spPr>
          <a:xfrm>
            <a:off x="5583074" y="787500"/>
            <a:ext cx="2569213" cy="1962127"/>
          </a:xfrm>
          <a:prstGeom prst="rect">
            <a:avLst/>
          </a:prstGeom>
        </p:spPr>
      </p:pic>
      <p:pic>
        <p:nvPicPr>
          <p:cNvPr id="22" name="Picture 21">
            <a:extLst>
              <a:ext uri="{FF2B5EF4-FFF2-40B4-BE49-F238E27FC236}">
                <a16:creationId xmlns:a16="http://schemas.microsoft.com/office/drawing/2014/main" id="{269C81DB-2D8D-438B-BF1C-5FCE3E38CFFB}"/>
              </a:ext>
            </a:extLst>
          </p:cNvPr>
          <p:cNvPicPr>
            <a:picLocks noChangeAspect="1"/>
          </p:cNvPicPr>
          <p:nvPr/>
        </p:nvPicPr>
        <p:blipFill rotWithShape="1">
          <a:blip r:embed="rId11"/>
          <a:srcRect b="7953"/>
          <a:stretch/>
        </p:blipFill>
        <p:spPr>
          <a:xfrm>
            <a:off x="6477000" y="2241112"/>
            <a:ext cx="485775" cy="508515"/>
          </a:xfrm>
          <a:prstGeom prst="rect">
            <a:avLst/>
          </a:prstGeom>
        </p:spPr>
      </p:pic>
    </p:spTree>
    <p:extLst>
      <p:ext uri="{BB962C8B-B14F-4D97-AF65-F5344CB8AC3E}">
        <p14:creationId xmlns:p14="http://schemas.microsoft.com/office/powerpoint/2010/main" val="404650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527F-7DC0-4E62-8485-7C57C61E9D19}"/>
              </a:ext>
            </a:extLst>
          </p:cNvPr>
          <p:cNvSpPr>
            <a:spLocks noGrp="1"/>
          </p:cNvSpPr>
          <p:nvPr>
            <p:ph type="title"/>
          </p:nvPr>
        </p:nvSpPr>
        <p:spPr/>
        <p:txBody>
          <a:bodyPr/>
          <a:lstStyle/>
          <a:p>
            <a:r>
              <a:rPr lang="de-DE" altLang="zh-CN" dirty="0"/>
              <a:t>Modellierung der geometrischen Fehler der Glieder</a:t>
            </a:r>
            <a:endParaRPr lang="zh-CN" altLang="en-US" dirty="0"/>
          </a:p>
        </p:txBody>
      </p:sp>
      <p:sp>
        <p:nvSpPr>
          <p:cNvPr id="3" name="Content Placeholder 2">
            <a:extLst>
              <a:ext uri="{FF2B5EF4-FFF2-40B4-BE49-F238E27FC236}">
                <a16:creationId xmlns:a16="http://schemas.microsoft.com/office/drawing/2014/main" id="{AD17D211-4AC4-483D-95FB-AB3EDC8C3134}"/>
              </a:ext>
            </a:extLst>
          </p:cNvPr>
          <p:cNvSpPr>
            <a:spLocks noGrp="1"/>
          </p:cNvSpPr>
          <p:nvPr>
            <p:ph idx="1"/>
          </p:nvPr>
        </p:nvSpPr>
        <p:spPr/>
        <p:txBody>
          <a:bodyPr/>
          <a:lstStyle/>
          <a:p>
            <a:pPr marL="171450" indent="-171450">
              <a:lnSpc>
                <a:spcPct val="150000"/>
              </a:lnSpc>
              <a:buFont typeface="Wingdings" panose="05000000000000000000" pitchFamily="2" charset="2"/>
              <a:buChar char="n"/>
            </a:pPr>
            <a:r>
              <a:rPr lang="de-DE" altLang="zh-CN" sz="1400" dirty="0"/>
              <a:t>Annahme: Alle Armelemente die geometrischen Fehler bei 0.01 mm haben.</a:t>
            </a:r>
          </a:p>
          <a:p>
            <a:pPr marL="171450" indent="-171450">
              <a:lnSpc>
                <a:spcPct val="150000"/>
              </a:lnSpc>
              <a:buFont typeface="Wingdings" panose="05000000000000000000" pitchFamily="2" charset="2"/>
              <a:buChar char="n"/>
            </a:pPr>
            <a:r>
              <a:rPr lang="de-DE" altLang="zh-CN" sz="1400" dirty="0"/>
              <a:t>Fehlervektor: </a:t>
            </a:r>
            <a:r>
              <a:rPr lang="el-GR" altLang="zh-CN" sz="1400" dirty="0"/>
              <a:t>Δ</a:t>
            </a:r>
            <a:r>
              <a:rPr lang="de-DE" altLang="zh-CN" sz="1400" dirty="0"/>
              <a:t>L = [0.01, 0.01, 0.01, 0.01, 0.01, 0.01, 0.01]</a:t>
            </a:r>
          </a:p>
          <a:p>
            <a:pPr>
              <a:lnSpc>
                <a:spcPct val="150000"/>
              </a:lnSpc>
            </a:pPr>
            <a:endParaRPr lang="de-DE" altLang="zh-CN" sz="1400" dirty="0"/>
          </a:p>
          <a:p>
            <a:pPr>
              <a:lnSpc>
                <a:spcPct val="150000"/>
              </a:lnSpc>
            </a:pPr>
            <a:r>
              <a:rPr lang="de-DE" altLang="zh-CN" sz="1400" dirty="0"/>
              <a:t>Mit </a:t>
            </a:r>
            <a:r>
              <a:rPr lang="el-GR" altLang="zh-CN" sz="1400" dirty="0"/>
              <a:t>Δ</a:t>
            </a:r>
            <a:r>
              <a:rPr lang="de-DE" altLang="zh-CN" sz="1400" dirty="0"/>
              <a:t>p = ME * </a:t>
            </a:r>
            <a:r>
              <a:rPr lang="el-GR" altLang="zh-CN" sz="1400" dirty="0"/>
              <a:t>Δ</a:t>
            </a:r>
            <a:r>
              <a:rPr lang="de-DE" altLang="zh-CN" sz="1400" dirty="0"/>
              <a:t>L </a:t>
            </a:r>
          </a:p>
          <a:p>
            <a:pPr>
              <a:lnSpc>
                <a:spcPct val="150000"/>
              </a:lnSpc>
            </a:pPr>
            <a:endParaRPr lang="de-DE" altLang="zh-CN" sz="1400" dirty="0"/>
          </a:p>
          <a:p>
            <a:pPr>
              <a:lnSpc>
                <a:spcPct val="150000"/>
              </a:lnSpc>
            </a:pPr>
            <a:endParaRPr lang="de-DE" altLang="zh-CN" sz="1400" dirty="0"/>
          </a:p>
        </p:txBody>
      </p:sp>
      <p:graphicFrame>
        <p:nvGraphicFramePr>
          <p:cNvPr id="5" name="Object 4">
            <a:extLst>
              <a:ext uri="{FF2B5EF4-FFF2-40B4-BE49-F238E27FC236}">
                <a16:creationId xmlns:a16="http://schemas.microsoft.com/office/drawing/2014/main" id="{2179833A-FAFF-44D5-AA33-83C003FF12D8}"/>
              </a:ext>
            </a:extLst>
          </p:cNvPr>
          <p:cNvGraphicFramePr>
            <a:graphicFrameLocks noChangeAspect="1"/>
          </p:cNvGraphicFramePr>
          <p:nvPr>
            <p:extLst>
              <p:ext uri="{D42A27DB-BD31-4B8C-83A1-F6EECF244321}">
                <p14:modId xmlns:p14="http://schemas.microsoft.com/office/powerpoint/2010/main" val="808808575"/>
              </p:ext>
            </p:extLst>
          </p:nvPr>
        </p:nvGraphicFramePr>
        <p:xfrm>
          <a:off x="431800" y="2597818"/>
          <a:ext cx="2387600" cy="816811"/>
        </p:xfrm>
        <a:graphic>
          <a:graphicData uri="http://schemas.openxmlformats.org/presentationml/2006/ole">
            <mc:AlternateContent xmlns:mc="http://schemas.openxmlformats.org/markup-compatibility/2006">
              <mc:Choice xmlns:v="urn:schemas-microsoft-com:vml" Requires="v">
                <p:oleObj spid="_x0000_s51882" name="AxMath" r:id="rId4" imgW="1930680" imgH="660600" progId="Equation.AxMath">
                  <p:embed/>
                </p:oleObj>
              </mc:Choice>
              <mc:Fallback>
                <p:oleObj name="AxMath" r:id="rId4" imgW="1930680" imgH="660600" progId="Equation.AxMath">
                  <p:embed/>
                  <p:pic>
                    <p:nvPicPr>
                      <p:cNvPr id="0" name=""/>
                      <p:cNvPicPr/>
                      <p:nvPr/>
                    </p:nvPicPr>
                    <p:blipFill>
                      <a:blip r:embed="rId5"/>
                      <a:stretch>
                        <a:fillRect/>
                      </a:stretch>
                    </p:blipFill>
                    <p:spPr>
                      <a:xfrm>
                        <a:off x="431800" y="2597818"/>
                        <a:ext cx="2387600" cy="816811"/>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B7960BCC-9D58-426B-AF1F-A556F5E3A485}"/>
              </a:ext>
            </a:extLst>
          </p:cNvPr>
          <p:cNvSpPr txBox="1"/>
          <p:nvPr/>
        </p:nvSpPr>
        <p:spPr>
          <a:xfrm>
            <a:off x="2819400" y="2852334"/>
            <a:ext cx="762000" cy="307777"/>
          </a:xfrm>
          <a:prstGeom prst="rect">
            <a:avLst/>
          </a:prstGeom>
          <a:noFill/>
        </p:spPr>
        <p:txBody>
          <a:bodyPr wrap="square">
            <a:spAutoFit/>
          </a:bodyPr>
          <a:lstStyle/>
          <a:p>
            <a:r>
              <a:rPr lang="de-DE" altLang="zh-CN" sz="1400" dirty="0"/>
              <a:t>mm</a:t>
            </a:r>
            <a:endParaRPr lang="zh-CN" altLang="en-US" sz="1400" dirty="0"/>
          </a:p>
        </p:txBody>
      </p:sp>
      <p:pic>
        <p:nvPicPr>
          <p:cNvPr id="9" name="Picture 8">
            <a:extLst>
              <a:ext uri="{FF2B5EF4-FFF2-40B4-BE49-F238E27FC236}">
                <a16:creationId xmlns:a16="http://schemas.microsoft.com/office/drawing/2014/main" id="{DB027C63-133D-4AF0-86BF-C1DF03FD01F9}"/>
              </a:ext>
            </a:extLst>
          </p:cNvPr>
          <p:cNvPicPr>
            <a:picLocks noChangeAspect="1"/>
          </p:cNvPicPr>
          <p:nvPr/>
        </p:nvPicPr>
        <p:blipFill>
          <a:blip r:embed="rId6"/>
          <a:stretch>
            <a:fillRect/>
          </a:stretch>
        </p:blipFill>
        <p:spPr>
          <a:xfrm>
            <a:off x="4592371" y="2025158"/>
            <a:ext cx="2569213" cy="1962127"/>
          </a:xfrm>
          <a:prstGeom prst="rect">
            <a:avLst/>
          </a:prstGeom>
        </p:spPr>
      </p:pic>
      <p:pic>
        <p:nvPicPr>
          <p:cNvPr id="13" name="Picture 12">
            <a:extLst>
              <a:ext uri="{FF2B5EF4-FFF2-40B4-BE49-F238E27FC236}">
                <a16:creationId xmlns:a16="http://schemas.microsoft.com/office/drawing/2014/main" id="{FF09A554-A43B-4B9E-86C8-AE6DBD870028}"/>
              </a:ext>
            </a:extLst>
          </p:cNvPr>
          <p:cNvPicPr>
            <a:picLocks noChangeAspect="1"/>
          </p:cNvPicPr>
          <p:nvPr/>
        </p:nvPicPr>
        <p:blipFill rotWithShape="1">
          <a:blip r:embed="rId7"/>
          <a:srcRect b="7953"/>
          <a:stretch/>
        </p:blipFill>
        <p:spPr>
          <a:xfrm>
            <a:off x="5486400" y="3478770"/>
            <a:ext cx="485775" cy="508515"/>
          </a:xfrm>
          <a:prstGeom prst="rect">
            <a:avLst/>
          </a:prstGeom>
        </p:spPr>
      </p:pic>
    </p:spTree>
    <p:extLst>
      <p:ext uri="{BB962C8B-B14F-4D97-AF65-F5344CB8AC3E}">
        <p14:creationId xmlns:p14="http://schemas.microsoft.com/office/powerpoint/2010/main" val="373106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E2513-4E0C-4188-ADF4-50A0EDCBD607}"/>
              </a:ext>
            </a:extLst>
          </p:cNvPr>
          <p:cNvSpPr>
            <a:spLocks noGrp="1"/>
          </p:cNvSpPr>
          <p:nvPr>
            <p:ph type="title"/>
          </p:nvPr>
        </p:nvSpPr>
        <p:spPr/>
        <p:txBody>
          <a:bodyPr/>
          <a:lstStyle/>
          <a:p>
            <a:r>
              <a:rPr lang="de-DE" altLang="zh-CN" dirty="0"/>
              <a:t>Modellierung der Fehler in den Antriebsgrößen </a:t>
            </a:r>
          </a:p>
        </p:txBody>
      </p:sp>
      <p:sp>
        <p:nvSpPr>
          <p:cNvPr id="6" name="Content Placeholder 5">
            <a:extLst>
              <a:ext uri="{FF2B5EF4-FFF2-40B4-BE49-F238E27FC236}">
                <a16:creationId xmlns:a16="http://schemas.microsoft.com/office/drawing/2014/main" id="{2668418A-C89B-4BBA-B34B-67D04D3EB84B}"/>
              </a:ext>
            </a:extLst>
          </p:cNvPr>
          <p:cNvSpPr>
            <a:spLocks noGrp="1"/>
          </p:cNvSpPr>
          <p:nvPr>
            <p:ph idx="1"/>
          </p:nvPr>
        </p:nvSpPr>
        <p:spPr/>
        <p:txBody>
          <a:bodyPr/>
          <a:lstStyle/>
          <a:p>
            <a:pPr marL="171450" indent="-171450">
              <a:lnSpc>
                <a:spcPct val="150000"/>
              </a:lnSpc>
              <a:buFont typeface="Wingdings" panose="05000000000000000000" pitchFamily="2" charset="2"/>
              <a:buChar char="n"/>
            </a:pPr>
            <a:r>
              <a:rPr lang="de-DE" altLang="zh-CN" sz="1400" dirty="0" err="1"/>
              <a:t>Ablegeposition</a:t>
            </a:r>
            <a:r>
              <a:rPr lang="de-DE" altLang="zh-CN" sz="1400" dirty="0"/>
              <a:t>: </a:t>
            </a:r>
          </a:p>
          <a:p>
            <a:pPr marL="171450" indent="-171450">
              <a:lnSpc>
                <a:spcPct val="150000"/>
              </a:lnSpc>
              <a:buFont typeface="Wingdings" panose="05000000000000000000" pitchFamily="2" charset="2"/>
              <a:buChar char="n"/>
            </a:pPr>
            <a:r>
              <a:rPr lang="de-DE" altLang="zh-CN" sz="1400" dirty="0"/>
              <a:t>Annahme: Gelenk 3 (bzw. q3) = 45° oder </a:t>
            </a:r>
            <a:r>
              <a:rPr lang="el-GR" altLang="zh-CN" sz="1400" dirty="0"/>
              <a:t>π</a:t>
            </a:r>
            <a:r>
              <a:rPr lang="de-DE" altLang="zh-CN" sz="1400" dirty="0"/>
              <a:t>/4.</a:t>
            </a:r>
          </a:p>
          <a:p>
            <a:pPr marL="171450" indent="-171450">
              <a:lnSpc>
                <a:spcPct val="150000"/>
              </a:lnSpc>
              <a:buFont typeface="Wingdings" panose="05000000000000000000" pitchFamily="2" charset="2"/>
              <a:buChar char="n"/>
            </a:pPr>
            <a:endParaRPr lang="zh-CN" altLang="en-US" sz="1400" dirty="0"/>
          </a:p>
        </p:txBody>
      </p:sp>
      <p:pic>
        <p:nvPicPr>
          <p:cNvPr id="2" name="Picture 1">
            <a:extLst>
              <a:ext uri="{FF2B5EF4-FFF2-40B4-BE49-F238E27FC236}">
                <a16:creationId xmlns:a16="http://schemas.microsoft.com/office/drawing/2014/main" id="{BA9C31A3-F958-4C86-8DE0-D434B4B213FA}"/>
              </a:ext>
            </a:extLst>
          </p:cNvPr>
          <p:cNvPicPr>
            <a:picLocks noChangeAspect="1"/>
          </p:cNvPicPr>
          <p:nvPr/>
        </p:nvPicPr>
        <p:blipFill>
          <a:blip r:embed="rId3"/>
          <a:stretch>
            <a:fillRect/>
          </a:stretch>
        </p:blipFill>
        <p:spPr>
          <a:xfrm>
            <a:off x="1905000" y="971550"/>
            <a:ext cx="2438401" cy="290336"/>
          </a:xfrm>
          <a:prstGeom prst="rect">
            <a:avLst/>
          </a:prstGeom>
        </p:spPr>
      </p:pic>
      <p:pic>
        <p:nvPicPr>
          <p:cNvPr id="14" name="Picture 13">
            <a:extLst>
              <a:ext uri="{FF2B5EF4-FFF2-40B4-BE49-F238E27FC236}">
                <a16:creationId xmlns:a16="http://schemas.microsoft.com/office/drawing/2014/main" id="{3D7B2AE9-5F3D-4384-9685-2E72F45396C8}"/>
              </a:ext>
            </a:extLst>
          </p:cNvPr>
          <p:cNvPicPr>
            <a:picLocks noChangeAspect="1"/>
          </p:cNvPicPr>
          <p:nvPr/>
        </p:nvPicPr>
        <p:blipFill>
          <a:blip r:embed="rId4"/>
          <a:stretch>
            <a:fillRect/>
          </a:stretch>
        </p:blipFill>
        <p:spPr>
          <a:xfrm>
            <a:off x="533400" y="2266950"/>
            <a:ext cx="6336790" cy="1676400"/>
          </a:xfrm>
          <a:prstGeom prst="rect">
            <a:avLst/>
          </a:prstGeom>
        </p:spPr>
      </p:pic>
      <p:sp>
        <p:nvSpPr>
          <p:cNvPr id="15" name="Rectangle 14">
            <a:extLst>
              <a:ext uri="{FF2B5EF4-FFF2-40B4-BE49-F238E27FC236}">
                <a16:creationId xmlns:a16="http://schemas.microsoft.com/office/drawing/2014/main" id="{84B5CEA4-7FA6-4BEC-BEA9-D49D61C5E29C}"/>
              </a:ext>
            </a:extLst>
          </p:cNvPr>
          <p:cNvSpPr/>
          <p:nvPr/>
        </p:nvSpPr>
        <p:spPr>
          <a:xfrm>
            <a:off x="1676400" y="2266950"/>
            <a:ext cx="685800" cy="1676400"/>
          </a:xfrm>
          <a:prstGeom prst="rect">
            <a:avLst/>
          </a:prstGeom>
          <a:noFill/>
          <a:ln w="19050">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solidFill>
                <a:schemeClr val="tx1"/>
              </a:solidFill>
            </a:endParaRPr>
          </a:p>
        </p:txBody>
      </p:sp>
      <p:pic>
        <p:nvPicPr>
          <p:cNvPr id="17" name="Picture 16">
            <a:extLst>
              <a:ext uri="{FF2B5EF4-FFF2-40B4-BE49-F238E27FC236}">
                <a16:creationId xmlns:a16="http://schemas.microsoft.com/office/drawing/2014/main" id="{3171D03D-A18C-4461-8FF8-6A83281A7864}"/>
              </a:ext>
            </a:extLst>
          </p:cNvPr>
          <p:cNvPicPr>
            <a:picLocks noChangeAspect="1"/>
          </p:cNvPicPr>
          <p:nvPr/>
        </p:nvPicPr>
        <p:blipFill>
          <a:blip r:embed="rId5"/>
          <a:stretch>
            <a:fillRect/>
          </a:stretch>
        </p:blipFill>
        <p:spPr>
          <a:xfrm>
            <a:off x="5389523" y="778789"/>
            <a:ext cx="1813191" cy="1345343"/>
          </a:xfrm>
          <a:prstGeom prst="rect">
            <a:avLst/>
          </a:prstGeom>
        </p:spPr>
      </p:pic>
      <p:pic>
        <p:nvPicPr>
          <p:cNvPr id="19" name="Picture 18">
            <a:extLst>
              <a:ext uri="{FF2B5EF4-FFF2-40B4-BE49-F238E27FC236}">
                <a16:creationId xmlns:a16="http://schemas.microsoft.com/office/drawing/2014/main" id="{4E88DDDA-508C-4427-8DBE-C431216A82B4}"/>
              </a:ext>
            </a:extLst>
          </p:cNvPr>
          <p:cNvPicPr>
            <a:picLocks noChangeAspect="1"/>
          </p:cNvPicPr>
          <p:nvPr/>
        </p:nvPicPr>
        <p:blipFill>
          <a:blip r:embed="rId6"/>
          <a:stretch>
            <a:fillRect/>
          </a:stretch>
        </p:blipFill>
        <p:spPr>
          <a:xfrm>
            <a:off x="5389523" y="1924839"/>
            <a:ext cx="173077" cy="199415"/>
          </a:xfrm>
          <a:prstGeom prst="rect">
            <a:avLst/>
          </a:prstGeom>
        </p:spPr>
      </p:pic>
    </p:spTree>
    <p:extLst>
      <p:ext uri="{BB962C8B-B14F-4D97-AF65-F5344CB8AC3E}">
        <p14:creationId xmlns:p14="http://schemas.microsoft.com/office/powerpoint/2010/main" val="200169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E2513-4E0C-4188-ADF4-50A0EDCBD607}"/>
              </a:ext>
            </a:extLst>
          </p:cNvPr>
          <p:cNvSpPr>
            <a:spLocks noGrp="1"/>
          </p:cNvSpPr>
          <p:nvPr>
            <p:ph type="title"/>
          </p:nvPr>
        </p:nvSpPr>
        <p:spPr/>
        <p:txBody>
          <a:bodyPr/>
          <a:lstStyle/>
          <a:p>
            <a:r>
              <a:rPr lang="de-DE" altLang="zh-CN" dirty="0"/>
              <a:t>Modellierung der Fehler in den Antriebsgrößen </a:t>
            </a:r>
          </a:p>
        </p:txBody>
      </p:sp>
      <p:sp>
        <p:nvSpPr>
          <p:cNvPr id="6" name="Content Placeholder 5">
            <a:extLst>
              <a:ext uri="{FF2B5EF4-FFF2-40B4-BE49-F238E27FC236}">
                <a16:creationId xmlns:a16="http://schemas.microsoft.com/office/drawing/2014/main" id="{2668418A-C89B-4BBA-B34B-67D04D3EB84B}"/>
              </a:ext>
            </a:extLst>
          </p:cNvPr>
          <p:cNvSpPr>
            <a:spLocks noGrp="1"/>
          </p:cNvSpPr>
          <p:nvPr>
            <p:ph idx="1"/>
          </p:nvPr>
        </p:nvSpPr>
        <p:spPr/>
        <p:txBody>
          <a:bodyPr/>
          <a:lstStyle/>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r>
              <a:rPr lang="de-DE" altLang="zh-CN" sz="1400" dirty="0"/>
              <a:t>´</a:t>
            </a:r>
          </a:p>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endParaRPr lang="zh-CN" altLang="en-US" sz="1400" dirty="0"/>
          </a:p>
        </p:txBody>
      </p:sp>
      <p:pic>
        <p:nvPicPr>
          <p:cNvPr id="14" name="Picture 13">
            <a:extLst>
              <a:ext uri="{FF2B5EF4-FFF2-40B4-BE49-F238E27FC236}">
                <a16:creationId xmlns:a16="http://schemas.microsoft.com/office/drawing/2014/main" id="{3D7B2AE9-5F3D-4384-9685-2E72F45396C8}"/>
              </a:ext>
            </a:extLst>
          </p:cNvPr>
          <p:cNvPicPr>
            <a:picLocks noChangeAspect="1"/>
          </p:cNvPicPr>
          <p:nvPr/>
        </p:nvPicPr>
        <p:blipFill>
          <a:blip r:embed="rId4"/>
          <a:stretch>
            <a:fillRect/>
          </a:stretch>
        </p:blipFill>
        <p:spPr>
          <a:xfrm>
            <a:off x="533400" y="927471"/>
            <a:ext cx="6336790" cy="1676400"/>
          </a:xfrm>
          <a:prstGeom prst="rect">
            <a:avLst/>
          </a:prstGeom>
        </p:spPr>
      </p:pic>
      <p:sp>
        <p:nvSpPr>
          <p:cNvPr id="15" name="Rectangle 14">
            <a:extLst>
              <a:ext uri="{FF2B5EF4-FFF2-40B4-BE49-F238E27FC236}">
                <a16:creationId xmlns:a16="http://schemas.microsoft.com/office/drawing/2014/main" id="{84B5CEA4-7FA6-4BEC-BEA9-D49D61C5E29C}"/>
              </a:ext>
            </a:extLst>
          </p:cNvPr>
          <p:cNvSpPr/>
          <p:nvPr/>
        </p:nvSpPr>
        <p:spPr>
          <a:xfrm>
            <a:off x="1676400" y="927471"/>
            <a:ext cx="685800" cy="1676400"/>
          </a:xfrm>
          <a:prstGeom prst="rect">
            <a:avLst/>
          </a:prstGeom>
          <a:noFill/>
          <a:ln w="19050">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solidFill>
                <a:schemeClr val="tx1"/>
              </a:solidFill>
            </a:endParaRPr>
          </a:p>
        </p:txBody>
      </p:sp>
      <p:sp>
        <p:nvSpPr>
          <p:cNvPr id="3" name="Rectangle 2">
            <a:extLst>
              <a:ext uri="{FF2B5EF4-FFF2-40B4-BE49-F238E27FC236}">
                <a16:creationId xmlns:a16="http://schemas.microsoft.com/office/drawing/2014/main" id="{7BC4D8EE-F9A9-48C2-8996-DE2242CA0D13}"/>
              </a:ext>
            </a:extLst>
          </p:cNvPr>
          <p:cNvSpPr>
            <a:spLocks noChangeArrowheads="1"/>
          </p:cNvSpPr>
          <p:nvPr/>
        </p:nvSpPr>
        <p:spPr bwMode="auto">
          <a:xfrm>
            <a:off x="533400" y="28895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Object 3">
            <a:extLst>
              <a:ext uri="{FF2B5EF4-FFF2-40B4-BE49-F238E27FC236}">
                <a16:creationId xmlns:a16="http://schemas.microsoft.com/office/drawing/2014/main" id="{0BF53C85-DD33-4B30-82D9-44614AEB00E4}"/>
              </a:ext>
            </a:extLst>
          </p:cNvPr>
          <p:cNvGraphicFramePr>
            <a:graphicFrameLocks noChangeAspect="1"/>
          </p:cNvGraphicFramePr>
          <p:nvPr>
            <p:extLst>
              <p:ext uri="{D42A27DB-BD31-4B8C-83A1-F6EECF244321}">
                <p14:modId xmlns:p14="http://schemas.microsoft.com/office/powerpoint/2010/main" val="158293423"/>
              </p:ext>
            </p:extLst>
          </p:nvPr>
        </p:nvGraphicFramePr>
        <p:xfrm>
          <a:off x="533400" y="2933205"/>
          <a:ext cx="2160546" cy="1043742"/>
        </p:xfrm>
        <a:graphic>
          <a:graphicData uri="http://schemas.openxmlformats.org/presentationml/2006/ole">
            <mc:AlternateContent xmlns:mc="http://schemas.openxmlformats.org/markup-compatibility/2006">
              <mc:Choice xmlns:v="urn:schemas-microsoft-com:vml" Requires="v">
                <p:oleObj spid="_x0000_s61295" name="AxMath" r:id="rId5" imgW="1970755" imgH="956684" progId="Equation.AxMath">
                  <p:embed/>
                </p:oleObj>
              </mc:Choice>
              <mc:Fallback>
                <p:oleObj name="AxMath" r:id="rId5" imgW="1970755" imgH="956684" progId="Equation.AxMath">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933205"/>
                        <a:ext cx="2160546" cy="1043742"/>
                      </a:xfrm>
                      <a:prstGeom prst="rect">
                        <a:avLst/>
                      </a:prstGeom>
                      <a:noFill/>
                    </p:spPr>
                  </p:pic>
                </p:oleObj>
              </mc:Fallback>
            </mc:AlternateContent>
          </a:graphicData>
        </a:graphic>
      </p:graphicFrame>
      <p:graphicFrame>
        <p:nvGraphicFramePr>
          <p:cNvPr id="9" name="Object 8">
            <a:extLst>
              <a:ext uri="{FF2B5EF4-FFF2-40B4-BE49-F238E27FC236}">
                <a16:creationId xmlns:a16="http://schemas.microsoft.com/office/drawing/2014/main" id="{93BAC5B4-7B4C-4B5E-AD65-B59D8945DB2A}"/>
              </a:ext>
            </a:extLst>
          </p:cNvPr>
          <p:cNvGraphicFramePr>
            <a:graphicFrameLocks noChangeAspect="1"/>
          </p:cNvGraphicFramePr>
          <p:nvPr>
            <p:extLst>
              <p:ext uri="{D42A27DB-BD31-4B8C-83A1-F6EECF244321}">
                <p14:modId xmlns:p14="http://schemas.microsoft.com/office/powerpoint/2010/main" val="679771484"/>
              </p:ext>
            </p:extLst>
          </p:nvPr>
        </p:nvGraphicFramePr>
        <p:xfrm>
          <a:off x="3119438" y="2798763"/>
          <a:ext cx="1987550" cy="1322387"/>
        </p:xfrm>
        <a:graphic>
          <a:graphicData uri="http://schemas.openxmlformats.org/presentationml/2006/ole">
            <mc:AlternateContent xmlns:mc="http://schemas.openxmlformats.org/markup-compatibility/2006">
              <mc:Choice xmlns:v="urn:schemas-microsoft-com:vml" Requires="v">
                <p:oleObj spid="_x0000_s61296" name="AxMath" r:id="rId7" imgW="1947600" imgH="1297080" progId="Equation.AxMath">
                  <p:embed/>
                </p:oleObj>
              </mc:Choice>
              <mc:Fallback>
                <p:oleObj name="AxMath" r:id="rId7" imgW="1947600" imgH="1297080" progId="Equation.AxMath">
                  <p:embed/>
                  <p:pic>
                    <p:nvPicPr>
                      <p:cNvPr id="5" name="Object 4">
                        <a:extLst>
                          <a:ext uri="{FF2B5EF4-FFF2-40B4-BE49-F238E27FC236}">
                            <a16:creationId xmlns:a16="http://schemas.microsoft.com/office/drawing/2014/main" id="{2179833A-FAFF-44D5-AA33-83C003FF12D8}"/>
                          </a:ext>
                        </a:extLst>
                      </p:cNvPr>
                      <p:cNvPicPr/>
                      <p:nvPr/>
                    </p:nvPicPr>
                    <p:blipFill>
                      <a:blip r:embed="rId8"/>
                      <a:stretch>
                        <a:fillRect/>
                      </a:stretch>
                    </p:blipFill>
                    <p:spPr>
                      <a:xfrm>
                        <a:off x="3119438" y="2798763"/>
                        <a:ext cx="1987550" cy="1322387"/>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02A7097B-A0A3-4E7D-BCEF-D1883D520AA3}"/>
              </a:ext>
            </a:extLst>
          </p:cNvPr>
          <p:cNvSpPr txBox="1"/>
          <p:nvPr/>
        </p:nvSpPr>
        <p:spPr>
          <a:xfrm>
            <a:off x="5217318" y="3301187"/>
            <a:ext cx="454298" cy="307777"/>
          </a:xfrm>
          <a:prstGeom prst="rect">
            <a:avLst/>
          </a:prstGeom>
          <a:noFill/>
        </p:spPr>
        <p:txBody>
          <a:bodyPr wrap="square">
            <a:spAutoFit/>
          </a:bodyPr>
          <a:lstStyle/>
          <a:p>
            <a:r>
              <a:rPr lang="de-DE" altLang="zh-CN" sz="1400" dirty="0"/>
              <a:t>mit</a:t>
            </a:r>
            <a:endParaRPr lang="zh-CN" altLang="en-US" sz="1400" dirty="0"/>
          </a:p>
        </p:txBody>
      </p:sp>
      <p:graphicFrame>
        <p:nvGraphicFramePr>
          <p:cNvPr id="8" name="Object 7">
            <a:extLst>
              <a:ext uri="{FF2B5EF4-FFF2-40B4-BE49-F238E27FC236}">
                <a16:creationId xmlns:a16="http://schemas.microsoft.com/office/drawing/2014/main" id="{0641ED2E-4CCA-4B80-85D1-0F812D37CE32}"/>
              </a:ext>
            </a:extLst>
          </p:cNvPr>
          <p:cNvGraphicFramePr>
            <a:graphicFrameLocks noChangeAspect="1"/>
          </p:cNvGraphicFramePr>
          <p:nvPr>
            <p:extLst>
              <p:ext uri="{D42A27DB-BD31-4B8C-83A1-F6EECF244321}">
                <p14:modId xmlns:p14="http://schemas.microsoft.com/office/powerpoint/2010/main" val="3634668454"/>
              </p:ext>
            </p:extLst>
          </p:nvPr>
        </p:nvGraphicFramePr>
        <p:xfrm>
          <a:off x="4419600" y="3910043"/>
          <a:ext cx="4191000" cy="276922"/>
        </p:xfrm>
        <a:graphic>
          <a:graphicData uri="http://schemas.openxmlformats.org/presentationml/2006/ole">
            <mc:AlternateContent xmlns:mc="http://schemas.openxmlformats.org/markup-compatibility/2006">
              <mc:Choice xmlns:v="urn:schemas-microsoft-com:vml" Requires="v">
                <p:oleObj spid="_x0000_s61297" name="AxMath" r:id="rId9" imgW="3579840" imgH="236160" progId="Equation.AxMath">
                  <p:embed/>
                </p:oleObj>
              </mc:Choice>
              <mc:Fallback>
                <p:oleObj name="AxMath" r:id="rId9" imgW="3579840" imgH="236160" progId="Equation.AxMath">
                  <p:embed/>
                  <p:pic>
                    <p:nvPicPr>
                      <p:cNvPr id="0" name=""/>
                      <p:cNvPicPr/>
                      <p:nvPr/>
                    </p:nvPicPr>
                    <p:blipFill>
                      <a:blip r:embed="rId10"/>
                      <a:stretch>
                        <a:fillRect/>
                      </a:stretch>
                    </p:blipFill>
                    <p:spPr>
                      <a:xfrm>
                        <a:off x="4419600" y="3910043"/>
                        <a:ext cx="4191000" cy="276922"/>
                      </a:xfrm>
                      <a:prstGeom prst="rect">
                        <a:avLst/>
                      </a:prstGeom>
                    </p:spPr>
                  </p:pic>
                </p:oleObj>
              </mc:Fallback>
            </mc:AlternateContent>
          </a:graphicData>
        </a:graphic>
      </p:graphicFrame>
    </p:spTree>
    <p:extLst>
      <p:ext uri="{BB962C8B-B14F-4D97-AF65-F5344CB8AC3E}">
        <p14:creationId xmlns:p14="http://schemas.microsoft.com/office/powerpoint/2010/main" val="102150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Grp="1" noChangeArrowheads="1"/>
          </p:cNvSpPr>
          <p:nvPr>
            <p:ph type="title"/>
          </p:nvPr>
        </p:nvSpPr>
        <p:spPr/>
        <p:txBody>
          <a:bodyPr/>
          <a:lstStyle/>
          <a:p>
            <a:r>
              <a:rPr lang="de-DE" dirty="0"/>
              <a:t>Gliederung</a:t>
            </a:r>
          </a:p>
        </p:txBody>
      </p:sp>
      <p:sp>
        <p:nvSpPr>
          <p:cNvPr id="20486" name="Rectangle 6"/>
          <p:cNvSpPr>
            <a:spLocks noGrp="1" noChangeArrowheads="1"/>
          </p:cNvSpPr>
          <p:nvPr>
            <p:ph type="body" idx="1"/>
          </p:nvPr>
        </p:nvSpPr>
        <p:spPr>
          <a:xfrm>
            <a:off x="431800" y="1004888"/>
            <a:ext cx="8370888" cy="3319462"/>
          </a:xfrm>
          <a:noFill/>
        </p:spPr>
        <p:txBody>
          <a:bodyPr/>
          <a:lstStyle/>
          <a:p>
            <a:pPr lvl="1">
              <a:lnSpc>
                <a:spcPct val="150000"/>
              </a:lnSpc>
            </a:pPr>
            <a:r>
              <a:rPr lang="de-DE" sz="1400" dirty="0"/>
              <a:t>Motivation und Ziel der Arbeit</a:t>
            </a:r>
          </a:p>
          <a:p>
            <a:pPr lvl="1">
              <a:lnSpc>
                <a:spcPct val="150000"/>
              </a:lnSpc>
            </a:pPr>
            <a:r>
              <a:rPr lang="de-DE" sz="1400" dirty="0">
                <a:solidFill>
                  <a:schemeClr val="accent2">
                    <a:lumMod val="20000"/>
                    <a:lumOff val="80000"/>
                  </a:schemeClr>
                </a:solidFill>
              </a:rPr>
              <a:t>Theoretische Grundlagen</a:t>
            </a:r>
          </a:p>
          <a:p>
            <a:pPr lvl="1">
              <a:lnSpc>
                <a:spcPct val="150000"/>
              </a:lnSpc>
            </a:pPr>
            <a:r>
              <a:rPr lang="de-DE" sz="1400" dirty="0">
                <a:solidFill>
                  <a:schemeClr val="accent2">
                    <a:lumMod val="20000"/>
                    <a:lumOff val="80000"/>
                  </a:schemeClr>
                </a:solidFill>
              </a:rPr>
              <a:t>Analyse von prozess- und roboterbedingten Einflüssen auf die Genauigkeit des VKR</a:t>
            </a:r>
          </a:p>
          <a:p>
            <a:pPr lvl="1">
              <a:lnSpc>
                <a:spcPct val="150000"/>
              </a:lnSpc>
            </a:pPr>
            <a:r>
              <a:rPr lang="de-DE" sz="1400" dirty="0">
                <a:solidFill>
                  <a:schemeClr val="accent2">
                    <a:lumMod val="20000"/>
                    <a:lumOff val="80000"/>
                  </a:schemeClr>
                </a:solidFill>
              </a:rPr>
              <a:t>Modellierung von </a:t>
            </a:r>
            <a:r>
              <a:rPr lang="de-DE" altLang="zh-CN" sz="1400" dirty="0">
                <a:solidFill>
                  <a:schemeClr val="accent2">
                    <a:lumMod val="20000"/>
                    <a:lumOff val="80000"/>
                  </a:schemeClr>
                </a:solidFill>
              </a:rPr>
              <a:t>prozess- und roboterbedingten Einflüssen auf die Genauigkeit von VKR</a:t>
            </a:r>
          </a:p>
          <a:p>
            <a:pPr lvl="1">
              <a:lnSpc>
                <a:spcPct val="150000"/>
              </a:lnSpc>
            </a:pPr>
            <a:r>
              <a:rPr lang="de-DE" sz="1400" dirty="0">
                <a:solidFill>
                  <a:schemeClr val="accent2">
                    <a:lumMod val="20000"/>
                    <a:lumOff val="80000"/>
                  </a:schemeClr>
                </a:solidFill>
              </a:rPr>
              <a:t>Entwicklung von Konzepten zur Steigerung der Robotergenauigkeit</a:t>
            </a:r>
          </a:p>
          <a:p>
            <a:pPr lvl="1">
              <a:lnSpc>
                <a:spcPct val="150000"/>
              </a:lnSpc>
            </a:pPr>
            <a:r>
              <a:rPr lang="de-DE" sz="1400" dirty="0">
                <a:solidFill>
                  <a:schemeClr val="accent2">
                    <a:lumMod val="20000"/>
                    <a:lumOff val="80000"/>
                  </a:schemeClr>
                </a:solidFill>
              </a:rPr>
              <a:t>Zusammenfassung und Ausblick</a:t>
            </a:r>
          </a:p>
          <a:p>
            <a:pPr>
              <a:lnSpc>
                <a:spcPct val="150000"/>
              </a:lnSpc>
            </a:pPr>
            <a:endParaRPr lang="de-DE" sz="1400" dirty="0"/>
          </a:p>
        </p:txBody>
      </p:sp>
    </p:spTree>
    <p:extLst>
      <p:ext uri="{BB962C8B-B14F-4D97-AF65-F5344CB8AC3E}">
        <p14:creationId xmlns:p14="http://schemas.microsoft.com/office/powerpoint/2010/main" val="2643358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Grp="1" noChangeArrowheads="1"/>
          </p:cNvSpPr>
          <p:nvPr>
            <p:ph type="title"/>
          </p:nvPr>
        </p:nvSpPr>
        <p:spPr/>
        <p:txBody>
          <a:bodyPr/>
          <a:lstStyle/>
          <a:p>
            <a:r>
              <a:rPr lang="de-DE" dirty="0"/>
              <a:t>Gliederung</a:t>
            </a:r>
          </a:p>
        </p:txBody>
      </p:sp>
      <p:sp>
        <p:nvSpPr>
          <p:cNvPr id="20486" name="Rectangle 6"/>
          <p:cNvSpPr>
            <a:spLocks noGrp="1" noChangeArrowheads="1"/>
          </p:cNvSpPr>
          <p:nvPr>
            <p:ph type="body" idx="1"/>
          </p:nvPr>
        </p:nvSpPr>
        <p:spPr>
          <a:xfrm>
            <a:off x="431800" y="1004888"/>
            <a:ext cx="8370888" cy="3319462"/>
          </a:xfrm>
          <a:noFill/>
        </p:spPr>
        <p:txBody>
          <a:bodyPr/>
          <a:lstStyle/>
          <a:p>
            <a:pPr lvl="1">
              <a:lnSpc>
                <a:spcPct val="150000"/>
              </a:lnSpc>
            </a:pPr>
            <a:r>
              <a:rPr lang="de-DE" sz="1400" dirty="0">
                <a:solidFill>
                  <a:schemeClr val="bg1">
                    <a:lumMod val="95000"/>
                  </a:schemeClr>
                </a:solidFill>
              </a:rPr>
              <a:t>Motivation und Ziel der Arbeit</a:t>
            </a:r>
          </a:p>
          <a:p>
            <a:pPr lvl="1">
              <a:lnSpc>
                <a:spcPct val="150000"/>
              </a:lnSpc>
            </a:pPr>
            <a:r>
              <a:rPr lang="de-DE" sz="1400" dirty="0">
                <a:solidFill>
                  <a:schemeClr val="bg1">
                    <a:lumMod val="95000"/>
                  </a:schemeClr>
                </a:solidFill>
              </a:rPr>
              <a:t>Theoretische Grundlagen</a:t>
            </a:r>
          </a:p>
          <a:p>
            <a:pPr lvl="1">
              <a:lnSpc>
                <a:spcPct val="150000"/>
              </a:lnSpc>
            </a:pPr>
            <a:r>
              <a:rPr lang="de-DE" sz="1400" dirty="0">
                <a:solidFill>
                  <a:schemeClr val="bg1">
                    <a:lumMod val="95000"/>
                  </a:schemeClr>
                </a:solidFill>
              </a:rPr>
              <a:t>Analyse von prozess- und roboterbedingten Einflüssen auf die Genauigkeit des VKR</a:t>
            </a:r>
          </a:p>
          <a:p>
            <a:pPr lvl="1">
              <a:lnSpc>
                <a:spcPct val="150000"/>
              </a:lnSpc>
            </a:pPr>
            <a:r>
              <a:rPr lang="de-DE" sz="1400" dirty="0">
                <a:solidFill>
                  <a:schemeClr val="bg1">
                    <a:lumMod val="95000"/>
                  </a:schemeClr>
                </a:solidFill>
              </a:rPr>
              <a:t>Modellierung von </a:t>
            </a:r>
            <a:r>
              <a:rPr lang="de-DE" altLang="zh-CN" sz="1400" dirty="0">
                <a:solidFill>
                  <a:schemeClr val="bg1">
                    <a:lumMod val="95000"/>
                  </a:schemeClr>
                </a:solidFill>
              </a:rPr>
              <a:t>prozess- und roboterbedingten Einflüssen auf die Genauigkeit von VKR</a:t>
            </a:r>
          </a:p>
          <a:p>
            <a:pPr lvl="1">
              <a:lnSpc>
                <a:spcPct val="150000"/>
              </a:lnSpc>
            </a:pPr>
            <a:r>
              <a:rPr lang="de-DE" sz="1400" dirty="0"/>
              <a:t>Entwicklung von Konzepten zur Steigerung der Robotergenauigkeit</a:t>
            </a:r>
          </a:p>
          <a:p>
            <a:pPr lvl="1">
              <a:lnSpc>
                <a:spcPct val="150000"/>
              </a:lnSpc>
            </a:pPr>
            <a:r>
              <a:rPr lang="de-DE" sz="1400" dirty="0">
                <a:solidFill>
                  <a:schemeClr val="accent2">
                    <a:lumMod val="20000"/>
                    <a:lumOff val="80000"/>
                  </a:schemeClr>
                </a:solidFill>
              </a:rPr>
              <a:t>Zusammenfassung und Ausblick</a:t>
            </a:r>
          </a:p>
          <a:p>
            <a:pPr>
              <a:lnSpc>
                <a:spcPct val="150000"/>
              </a:lnSpc>
            </a:pPr>
            <a:endParaRPr lang="de-DE" sz="1400" dirty="0"/>
          </a:p>
        </p:txBody>
      </p:sp>
    </p:spTree>
    <p:extLst>
      <p:ext uri="{BB962C8B-B14F-4D97-AF65-F5344CB8AC3E}">
        <p14:creationId xmlns:p14="http://schemas.microsoft.com/office/powerpoint/2010/main" val="120740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E2513-4E0C-4188-ADF4-50A0EDCBD607}"/>
              </a:ext>
            </a:extLst>
          </p:cNvPr>
          <p:cNvSpPr>
            <a:spLocks noGrp="1"/>
          </p:cNvSpPr>
          <p:nvPr>
            <p:ph type="title"/>
          </p:nvPr>
        </p:nvSpPr>
        <p:spPr/>
        <p:txBody>
          <a:bodyPr/>
          <a:lstStyle/>
          <a:p>
            <a:r>
              <a:rPr lang="de-DE" altLang="zh-CN" dirty="0"/>
              <a:t>Entwicklung von Konzepten zur Steigerung der Robotergenauigkeit</a:t>
            </a:r>
          </a:p>
        </p:txBody>
      </p:sp>
      <p:sp>
        <p:nvSpPr>
          <p:cNvPr id="6" name="Content Placeholder 5">
            <a:extLst>
              <a:ext uri="{FF2B5EF4-FFF2-40B4-BE49-F238E27FC236}">
                <a16:creationId xmlns:a16="http://schemas.microsoft.com/office/drawing/2014/main" id="{2668418A-C89B-4BBA-B34B-67D04D3EB84B}"/>
              </a:ext>
            </a:extLst>
          </p:cNvPr>
          <p:cNvSpPr>
            <a:spLocks noGrp="1"/>
          </p:cNvSpPr>
          <p:nvPr>
            <p:ph idx="1"/>
          </p:nvPr>
        </p:nvSpPr>
        <p:spPr/>
        <p:txBody>
          <a:bodyPr/>
          <a:lstStyle/>
          <a:p>
            <a:pPr marL="171450" indent="-171450">
              <a:lnSpc>
                <a:spcPct val="150000"/>
              </a:lnSpc>
              <a:buFont typeface="Wingdings" panose="05000000000000000000" pitchFamily="2" charset="2"/>
              <a:buChar char="n"/>
            </a:pPr>
            <a:r>
              <a:rPr lang="de-DE" altLang="zh-CN" sz="1400" dirty="0"/>
              <a:t>Bestimmung der empfindlichkeitsminimalen Roboterkonfiguration für redundante Roboter</a:t>
            </a:r>
          </a:p>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r>
              <a:rPr lang="de-DE" altLang="zh-CN" sz="1400" dirty="0"/>
              <a:t>Bestimmung der empfindlichkeitsminimalen Roboterpose bzw. Roboterziele für eine Montageaufgabe</a:t>
            </a:r>
          </a:p>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r>
              <a:rPr lang="de-DE" altLang="zh-CN" sz="1400" dirty="0"/>
              <a:t>Weiterführende Konzepte</a:t>
            </a:r>
          </a:p>
          <a:p>
            <a:pPr marL="314325" lvl="1" indent="-171450">
              <a:lnSpc>
                <a:spcPct val="150000"/>
              </a:lnSpc>
              <a:buFont typeface="Wingdings" panose="05000000000000000000" pitchFamily="2" charset="2"/>
              <a:buChar char="n"/>
            </a:pPr>
            <a:r>
              <a:rPr lang="de-DE" altLang="zh-CN" sz="1400" b="0" dirty="0">
                <a:latin typeface="+mn-ea"/>
                <a:ea typeface="+mn-ea"/>
                <a:cs typeface="Times New Roman" panose="02020603050405020304" pitchFamily="18" charset="0"/>
              </a:rPr>
              <a:t>Kompensationsstrategien</a:t>
            </a:r>
          </a:p>
          <a:p>
            <a:pPr marL="314325" lvl="1" indent="-171450">
              <a:lnSpc>
                <a:spcPct val="150000"/>
              </a:lnSpc>
              <a:buFont typeface="Wingdings" panose="05000000000000000000" pitchFamily="2" charset="2"/>
              <a:buChar char="n"/>
            </a:pPr>
            <a:r>
              <a:rPr lang="de-DE" altLang="zh-CN" sz="1400" b="0" dirty="0">
                <a:latin typeface="+mn-ea"/>
                <a:ea typeface="+mn-ea"/>
                <a:cs typeface="Times New Roman" panose="02020603050405020304" pitchFamily="18" charset="0"/>
              </a:rPr>
              <a:t>Strukturoptimierung</a:t>
            </a:r>
            <a:endParaRPr lang="de-DE" altLang="zh-CN" sz="1400" dirty="0">
              <a:latin typeface="+mn-ea"/>
              <a:ea typeface="+mn-ea"/>
            </a:endParaRPr>
          </a:p>
        </p:txBody>
      </p:sp>
    </p:spTree>
    <p:extLst>
      <p:ext uri="{BB962C8B-B14F-4D97-AF65-F5344CB8AC3E}">
        <p14:creationId xmlns:p14="http://schemas.microsoft.com/office/powerpoint/2010/main" val="145355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546DF-2C38-4612-8C16-6A192557A680}"/>
              </a:ext>
            </a:extLst>
          </p:cNvPr>
          <p:cNvSpPr>
            <a:spLocks noGrp="1"/>
          </p:cNvSpPr>
          <p:nvPr>
            <p:ph type="title"/>
          </p:nvPr>
        </p:nvSpPr>
        <p:spPr/>
        <p:txBody>
          <a:bodyPr/>
          <a:lstStyle/>
          <a:p>
            <a:r>
              <a:rPr lang="de-DE" altLang="zh-CN" dirty="0"/>
              <a:t>Bestimmung der empfindlichkeitsminimalen Roboterkonfiguration</a:t>
            </a:r>
            <a:endParaRPr lang="zh-CN" altLang="en-US" dirty="0"/>
          </a:p>
        </p:txBody>
      </p:sp>
      <p:sp>
        <p:nvSpPr>
          <p:cNvPr id="3" name="Content Placeholder 2">
            <a:extLst>
              <a:ext uri="{FF2B5EF4-FFF2-40B4-BE49-F238E27FC236}">
                <a16:creationId xmlns:a16="http://schemas.microsoft.com/office/drawing/2014/main" id="{640C0578-5B16-465D-A2BE-B9D7ACE29B53}"/>
              </a:ext>
            </a:extLst>
          </p:cNvPr>
          <p:cNvSpPr>
            <a:spLocks noGrp="1"/>
          </p:cNvSpPr>
          <p:nvPr>
            <p:ph idx="1"/>
          </p:nvPr>
        </p:nvSpPr>
        <p:spPr/>
        <p:txBody>
          <a:bodyPr/>
          <a:lstStyle/>
          <a:p>
            <a:pPr marL="171450" indent="-171450">
              <a:buFont typeface="Wingdings" panose="05000000000000000000" pitchFamily="2" charset="2"/>
              <a:buChar char="n"/>
            </a:pPr>
            <a:r>
              <a:rPr lang="de-DE" altLang="zh-CN" dirty="0"/>
              <a:t>Bewegung im </a:t>
            </a:r>
            <a:r>
              <a:rPr lang="de-DE" altLang="zh-CN" dirty="0" err="1"/>
              <a:t>Nullraum</a:t>
            </a:r>
            <a:r>
              <a:rPr lang="de-DE" altLang="zh-CN" dirty="0"/>
              <a:t> des redundanten Roboter</a:t>
            </a:r>
            <a:endParaRPr lang="zh-CN" altLang="en-US" dirty="0"/>
          </a:p>
        </p:txBody>
      </p:sp>
      <p:sp>
        <p:nvSpPr>
          <p:cNvPr id="10" name="Content Placeholder 9">
            <a:extLst>
              <a:ext uri="{FF2B5EF4-FFF2-40B4-BE49-F238E27FC236}">
                <a16:creationId xmlns:a16="http://schemas.microsoft.com/office/drawing/2014/main" id="{3E96DD7F-6998-45AD-B3EA-22FFDE34CD9D}"/>
              </a:ext>
            </a:extLst>
          </p:cNvPr>
          <p:cNvSpPr>
            <a:spLocks noGrp="1"/>
          </p:cNvSpPr>
          <p:nvPr>
            <p:ph idx="10"/>
          </p:nvPr>
        </p:nvSpPr>
        <p:spPr>
          <a:xfrm>
            <a:off x="4860032" y="900000"/>
            <a:ext cx="4032000" cy="1671750"/>
          </a:xfrm>
        </p:spPr>
        <p:txBody>
          <a:bodyPr/>
          <a:lstStyle/>
          <a:p>
            <a:pPr marL="171450" indent="-171450">
              <a:lnSpc>
                <a:spcPct val="150000"/>
              </a:lnSpc>
              <a:buFont typeface="Wingdings" panose="05000000000000000000" pitchFamily="2" charset="2"/>
              <a:buChar char="n"/>
            </a:pPr>
            <a:r>
              <a:rPr lang="de-DE" altLang="zh-CN" dirty="0"/>
              <a:t>Berechnung des IKP für </a:t>
            </a:r>
            <a:r>
              <a:rPr lang="de-DE" altLang="zh-CN" dirty="0" err="1"/>
              <a:t>iiwa</a:t>
            </a:r>
            <a:r>
              <a:rPr lang="de-DE" altLang="zh-CN" dirty="0"/>
              <a:t> (7 </a:t>
            </a:r>
            <a:r>
              <a:rPr lang="de-DE" altLang="zh-CN" dirty="0" err="1"/>
              <a:t>DoF</a:t>
            </a:r>
            <a:r>
              <a:rPr lang="de-DE" altLang="zh-CN" dirty="0"/>
              <a:t>)</a:t>
            </a:r>
          </a:p>
          <a:p>
            <a:pPr marL="371475" lvl="1" indent="-228600">
              <a:lnSpc>
                <a:spcPct val="150000"/>
              </a:lnSpc>
              <a:buFont typeface="+mj-lt"/>
              <a:buAutoNum type="arabicPeriod"/>
            </a:pPr>
            <a:r>
              <a:rPr lang="de-DE" altLang="zh-CN" dirty="0"/>
              <a:t>Gelenk 3 (q3) priori festlegen,</a:t>
            </a:r>
          </a:p>
          <a:p>
            <a:pPr marL="371475" lvl="1" indent="-228600">
              <a:lnSpc>
                <a:spcPct val="150000"/>
              </a:lnSpc>
              <a:buFont typeface="+mj-lt"/>
              <a:buAutoNum type="arabicPeriod"/>
            </a:pPr>
            <a:r>
              <a:rPr lang="de-DE" altLang="zh-CN" dirty="0"/>
              <a:t>ein Roboter mit 6 </a:t>
            </a:r>
            <a:r>
              <a:rPr lang="de-DE" altLang="zh-CN" dirty="0" err="1"/>
              <a:t>DoF</a:t>
            </a:r>
            <a:r>
              <a:rPr lang="de-DE" altLang="zh-CN" dirty="0"/>
              <a:t> erhalten,</a:t>
            </a:r>
          </a:p>
          <a:p>
            <a:pPr marL="371475" lvl="1" indent="-228600">
              <a:lnSpc>
                <a:spcPct val="150000"/>
              </a:lnSpc>
              <a:buFont typeface="+mj-lt"/>
              <a:buAutoNum type="arabicPeriod"/>
            </a:pPr>
            <a:r>
              <a:rPr lang="de-DE" altLang="zh-CN" dirty="0"/>
              <a:t>Lösungen für IKP ermitteln,</a:t>
            </a:r>
          </a:p>
          <a:p>
            <a:pPr marL="371475" lvl="1" indent="-228600">
              <a:lnSpc>
                <a:spcPct val="150000"/>
              </a:lnSpc>
              <a:buFont typeface="+mj-lt"/>
              <a:buAutoNum type="arabicPeriod"/>
            </a:pPr>
            <a:r>
              <a:rPr lang="de-DE" altLang="zh-CN" dirty="0"/>
              <a:t>8 entsprechenden Lösungen bekommen.</a:t>
            </a:r>
          </a:p>
          <a:p>
            <a:pPr marL="371475" lvl="1" indent="-228600">
              <a:lnSpc>
                <a:spcPct val="150000"/>
              </a:lnSpc>
              <a:buFont typeface="+mj-lt"/>
              <a:buAutoNum type="arabicPeriod"/>
            </a:pPr>
            <a:endParaRPr lang="de-DE" altLang="zh-CN" dirty="0"/>
          </a:p>
        </p:txBody>
      </p:sp>
      <p:pic>
        <p:nvPicPr>
          <p:cNvPr id="9" name="Picture 8">
            <a:extLst>
              <a:ext uri="{FF2B5EF4-FFF2-40B4-BE49-F238E27FC236}">
                <a16:creationId xmlns:a16="http://schemas.microsoft.com/office/drawing/2014/main" id="{D6ED12A4-3464-4BC5-8799-8FB14742D09B}"/>
              </a:ext>
            </a:extLst>
          </p:cNvPr>
          <p:cNvPicPr>
            <a:picLocks noChangeAspect="1"/>
          </p:cNvPicPr>
          <p:nvPr/>
        </p:nvPicPr>
        <p:blipFill>
          <a:blip r:embed="rId3"/>
          <a:stretch>
            <a:fillRect/>
          </a:stretch>
        </p:blipFill>
        <p:spPr>
          <a:xfrm>
            <a:off x="838199" y="1252819"/>
            <a:ext cx="3001776" cy="3067181"/>
          </a:xfrm>
          <a:prstGeom prst="rect">
            <a:avLst/>
          </a:prstGeom>
        </p:spPr>
      </p:pic>
      <p:sp>
        <p:nvSpPr>
          <p:cNvPr id="5" name="TextBox 4">
            <a:extLst>
              <a:ext uri="{FF2B5EF4-FFF2-40B4-BE49-F238E27FC236}">
                <a16:creationId xmlns:a16="http://schemas.microsoft.com/office/drawing/2014/main" id="{B3FE7019-665A-487A-9E6A-6FD044C2F723}"/>
              </a:ext>
            </a:extLst>
          </p:cNvPr>
          <p:cNvSpPr txBox="1"/>
          <p:nvPr/>
        </p:nvSpPr>
        <p:spPr>
          <a:xfrm>
            <a:off x="896493" y="3812169"/>
            <a:ext cx="2885188" cy="507831"/>
          </a:xfrm>
          <a:prstGeom prst="rect">
            <a:avLst/>
          </a:prstGeom>
          <a:noFill/>
        </p:spPr>
        <p:txBody>
          <a:bodyPr wrap="square">
            <a:spAutoFit/>
          </a:bodyPr>
          <a:lstStyle/>
          <a:p>
            <a:r>
              <a:rPr lang="de-DE" altLang="zh-CN" sz="900" dirty="0">
                <a:solidFill>
                  <a:schemeClr val="tx1">
                    <a:lumMod val="50000"/>
                    <a:lumOff val="50000"/>
                  </a:schemeClr>
                </a:solidFill>
              </a:rPr>
              <a:t>[] </a:t>
            </a:r>
            <a:r>
              <a:rPr lang="zh-CN" altLang="en-US" sz="900"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https://www.kuka.com/de-de/produkte-leistungen/robotersysteme/industrieroboter/lbr-iiwa</a:t>
            </a:r>
            <a:r>
              <a:rPr lang="de-DE" altLang="zh-CN" sz="900" dirty="0">
                <a:solidFill>
                  <a:schemeClr val="tx1">
                    <a:lumMod val="50000"/>
                    <a:lumOff val="50000"/>
                  </a:schemeClr>
                </a:solidFill>
              </a:rPr>
              <a:t>, 03.11.2020</a:t>
            </a:r>
            <a:endParaRPr lang="zh-CN" altLang="en-US" sz="900" dirty="0">
              <a:solidFill>
                <a:schemeClr val="tx1">
                  <a:lumMod val="50000"/>
                  <a:lumOff val="50000"/>
                </a:schemeClr>
              </a:solidFill>
            </a:endParaRPr>
          </a:p>
        </p:txBody>
      </p:sp>
      <p:sp>
        <p:nvSpPr>
          <p:cNvPr id="14" name="Content Placeholder 3">
            <a:extLst>
              <a:ext uri="{FF2B5EF4-FFF2-40B4-BE49-F238E27FC236}">
                <a16:creationId xmlns:a16="http://schemas.microsoft.com/office/drawing/2014/main" id="{A75C5F67-E96D-4467-ACDA-C0BC6DADB020}"/>
              </a:ext>
            </a:extLst>
          </p:cNvPr>
          <p:cNvSpPr txBox="1">
            <a:spLocks/>
          </p:cNvSpPr>
          <p:nvPr/>
        </p:nvSpPr>
        <p:spPr bwMode="auto">
          <a:xfrm>
            <a:off x="4860032" y="2571750"/>
            <a:ext cx="4032000" cy="17482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rtl="0" eaLnBrk="1" fontAlgn="base" hangingPunct="1">
              <a:spcBef>
                <a:spcPct val="20000"/>
              </a:spcBef>
              <a:spcAft>
                <a:spcPct val="0"/>
              </a:spcAft>
              <a:defRPr sz="1200">
                <a:solidFill>
                  <a:schemeClr val="tx1"/>
                </a:solidFill>
                <a:latin typeface="+mn-lt"/>
                <a:ea typeface="+mn-ea"/>
                <a:cs typeface="+mn-cs"/>
              </a:defRPr>
            </a:lvl1pPr>
            <a:lvl2pPr marL="142875" indent="-141685"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2pPr>
            <a:lvl3pPr marL="271463" indent="-127397"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3pPr>
            <a:lvl4pPr marL="407194" indent="-134541"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4pPr>
            <a:lvl5pPr marL="557213" indent="-148829"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5pPr>
            <a:lvl6pPr marL="900113" indent="-148829" algn="l" rtl="0" eaLnBrk="1" fontAlgn="base" hangingPunct="1">
              <a:spcBef>
                <a:spcPct val="20000"/>
              </a:spcBef>
              <a:spcAft>
                <a:spcPct val="0"/>
              </a:spcAft>
              <a:buFont typeface="Wingdings" pitchFamily="2" charset="2"/>
              <a:buChar char="§"/>
              <a:defRPr sz="1200">
                <a:solidFill>
                  <a:schemeClr val="tx1"/>
                </a:solidFill>
                <a:latin typeface="+mn-lt"/>
              </a:defRPr>
            </a:lvl6pPr>
            <a:lvl7pPr marL="1243013" indent="-148829" algn="l" rtl="0" eaLnBrk="1" fontAlgn="base" hangingPunct="1">
              <a:spcBef>
                <a:spcPct val="20000"/>
              </a:spcBef>
              <a:spcAft>
                <a:spcPct val="0"/>
              </a:spcAft>
              <a:buFont typeface="Wingdings" pitchFamily="2" charset="2"/>
              <a:buChar char="§"/>
              <a:defRPr sz="1200">
                <a:solidFill>
                  <a:schemeClr val="tx1"/>
                </a:solidFill>
                <a:latin typeface="+mn-lt"/>
              </a:defRPr>
            </a:lvl7pPr>
            <a:lvl8pPr marL="1585913" indent="-148829" algn="l" rtl="0" eaLnBrk="1" fontAlgn="base" hangingPunct="1">
              <a:spcBef>
                <a:spcPct val="20000"/>
              </a:spcBef>
              <a:spcAft>
                <a:spcPct val="0"/>
              </a:spcAft>
              <a:buFont typeface="Wingdings" pitchFamily="2" charset="2"/>
              <a:buChar char="§"/>
              <a:defRPr sz="1200">
                <a:solidFill>
                  <a:schemeClr val="tx1"/>
                </a:solidFill>
                <a:latin typeface="+mn-lt"/>
              </a:defRPr>
            </a:lvl8pPr>
            <a:lvl9pPr marL="1928813" indent="-148829" algn="l" rtl="0" eaLnBrk="1" fontAlgn="base" hangingPunct="1">
              <a:spcBef>
                <a:spcPct val="20000"/>
              </a:spcBef>
              <a:spcAft>
                <a:spcPct val="0"/>
              </a:spcAft>
              <a:buFont typeface="Wingdings" pitchFamily="2" charset="2"/>
              <a:buChar char="§"/>
              <a:defRPr sz="1200">
                <a:solidFill>
                  <a:schemeClr val="tx1"/>
                </a:solidFill>
                <a:latin typeface="+mn-lt"/>
              </a:defRPr>
            </a:lvl9pPr>
          </a:lstStyle>
          <a:p>
            <a:pPr marL="228600" indent="-228600">
              <a:lnSpc>
                <a:spcPct val="150000"/>
              </a:lnSpc>
              <a:buFont typeface="Wingdings" panose="05000000000000000000" pitchFamily="2" charset="2"/>
              <a:buChar char="n"/>
            </a:pPr>
            <a:r>
              <a:rPr lang="de-DE" altLang="zh-CN" kern="0" dirty="0"/>
              <a:t>Gelenkgrenzen von q3: ±170°</a:t>
            </a:r>
          </a:p>
          <a:p>
            <a:pPr marL="371475" lvl="1" indent="-228600">
              <a:lnSpc>
                <a:spcPct val="150000"/>
              </a:lnSpc>
              <a:buFont typeface="Wingdings" pitchFamily="2" charset="2"/>
              <a:buChar char="n"/>
            </a:pPr>
            <a:r>
              <a:rPr lang="de-DE" altLang="zh-CN" kern="0" dirty="0"/>
              <a:t>Gelenk 3 einen beliebigen Wert im [-170, 170] sein,</a:t>
            </a:r>
          </a:p>
          <a:p>
            <a:pPr marL="371475" lvl="1" indent="-228600">
              <a:lnSpc>
                <a:spcPct val="150000"/>
              </a:lnSpc>
              <a:buFont typeface="Wingdings" pitchFamily="2" charset="2"/>
              <a:buChar char="n"/>
            </a:pPr>
            <a:r>
              <a:rPr lang="de-DE" altLang="zh-CN" kern="0" dirty="0"/>
              <a:t>Viel mehr möglichen Konfigurationen haben können</a:t>
            </a:r>
          </a:p>
          <a:p>
            <a:endParaRPr lang="zh-CN" altLang="en-US" kern="0" dirty="0"/>
          </a:p>
        </p:txBody>
      </p:sp>
    </p:spTree>
    <p:extLst>
      <p:ext uri="{BB962C8B-B14F-4D97-AF65-F5344CB8AC3E}">
        <p14:creationId xmlns:p14="http://schemas.microsoft.com/office/powerpoint/2010/main" val="193120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92FE-72CA-4F08-944F-08901B8D7109}"/>
              </a:ext>
            </a:extLst>
          </p:cNvPr>
          <p:cNvSpPr>
            <a:spLocks noGrp="1"/>
          </p:cNvSpPr>
          <p:nvPr>
            <p:ph type="title"/>
          </p:nvPr>
        </p:nvSpPr>
        <p:spPr/>
        <p:txBody>
          <a:bodyPr/>
          <a:lstStyle/>
          <a:p>
            <a:r>
              <a:rPr lang="de-DE" altLang="zh-CN" dirty="0"/>
              <a:t>Bestimmung der empfindlichkeitsminimalen Roboterkonfiguration</a:t>
            </a:r>
            <a:endParaRPr lang="zh-CN" altLang="en-US" dirty="0"/>
          </a:p>
        </p:txBody>
      </p:sp>
      <p:sp>
        <p:nvSpPr>
          <p:cNvPr id="5" name="Content Placeholder 4">
            <a:extLst>
              <a:ext uri="{FF2B5EF4-FFF2-40B4-BE49-F238E27FC236}">
                <a16:creationId xmlns:a16="http://schemas.microsoft.com/office/drawing/2014/main" id="{1E20BBE5-EED2-4D9C-9E87-9856976AD924}"/>
              </a:ext>
            </a:extLst>
          </p:cNvPr>
          <p:cNvSpPr>
            <a:spLocks noGrp="1"/>
          </p:cNvSpPr>
          <p:nvPr>
            <p:ph idx="1"/>
          </p:nvPr>
        </p:nvSpPr>
        <p:spPr>
          <a:xfrm>
            <a:off x="431801" y="900000"/>
            <a:ext cx="1777999" cy="3456000"/>
          </a:xfrm>
        </p:spPr>
        <p:txBody>
          <a:bodyPr/>
          <a:lstStyle/>
          <a:p>
            <a:pPr marL="285750" indent="-285750">
              <a:buFont typeface="Wingdings" panose="05000000000000000000" pitchFamily="2" charset="2"/>
              <a:buChar char="n"/>
            </a:pPr>
            <a:r>
              <a:rPr lang="de-DE" altLang="zh-CN" dirty="0"/>
              <a:t>q3 = [-170, 170] mit Schrittweite 2 °,</a:t>
            </a:r>
          </a:p>
          <a:p>
            <a:pPr marL="285750" indent="-285750">
              <a:buFont typeface="Wingdings" panose="05000000000000000000" pitchFamily="2" charset="2"/>
              <a:buChar char="n"/>
            </a:pPr>
            <a:r>
              <a:rPr lang="de-DE" altLang="zh-CN" dirty="0"/>
              <a:t>Berechnungsprozess:</a:t>
            </a:r>
          </a:p>
          <a:p>
            <a:pPr marL="285750" indent="-285750">
              <a:buFont typeface="Wingdings" panose="05000000000000000000" pitchFamily="2" charset="2"/>
              <a:buChar char="n"/>
            </a:pPr>
            <a:endParaRPr lang="de-DE" altLang="zh-CN" dirty="0"/>
          </a:p>
          <a:p>
            <a:pPr marL="285750" indent="-285750">
              <a:buFont typeface="Wingdings" panose="05000000000000000000" pitchFamily="2" charset="2"/>
              <a:buChar char="n"/>
            </a:pPr>
            <a:endParaRPr lang="de-DE" altLang="zh-CN" dirty="0"/>
          </a:p>
        </p:txBody>
      </p:sp>
      <p:pic>
        <p:nvPicPr>
          <p:cNvPr id="7" name="Picture 6">
            <a:extLst>
              <a:ext uri="{FF2B5EF4-FFF2-40B4-BE49-F238E27FC236}">
                <a16:creationId xmlns:a16="http://schemas.microsoft.com/office/drawing/2014/main" id="{82483980-87BA-414D-8191-E828793519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1275" y="900000"/>
            <a:ext cx="4677606" cy="3456000"/>
          </a:xfrm>
          <a:prstGeom prst="rect">
            <a:avLst/>
          </a:prstGeom>
          <a:noFill/>
          <a:ln>
            <a:noFill/>
          </a:ln>
        </p:spPr>
      </p:pic>
      <p:sp>
        <p:nvSpPr>
          <p:cNvPr id="9" name="TextBox 8">
            <a:extLst>
              <a:ext uri="{FF2B5EF4-FFF2-40B4-BE49-F238E27FC236}">
                <a16:creationId xmlns:a16="http://schemas.microsoft.com/office/drawing/2014/main" id="{E8AA077F-0AA1-4A47-BF4A-59566DA3B7B3}"/>
              </a:ext>
            </a:extLst>
          </p:cNvPr>
          <p:cNvSpPr txBox="1"/>
          <p:nvPr/>
        </p:nvSpPr>
        <p:spPr>
          <a:xfrm>
            <a:off x="6934200" y="4105000"/>
            <a:ext cx="379412" cy="276999"/>
          </a:xfrm>
          <a:prstGeom prst="rect">
            <a:avLst/>
          </a:prstGeom>
          <a:noFill/>
        </p:spPr>
        <p:txBody>
          <a:bodyPr wrap="square">
            <a:spAutoFit/>
          </a:bodyPr>
          <a:lstStyle/>
          <a:p>
            <a:r>
              <a:rPr lang="de-DE" altLang="zh-CN" sz="1200" dirty="0"/>
              <a:t>q3 </a:t>
            </a:r>
            <a:endParaRPr lang="zh-CN" altLang="en-US" sz="1200" dirty="0"/>
          </a:p>
        </p:txBody>
      </p:sp>
      <p:pic>
        <p:nvPicPr>
          <p:cNvPr id="11" name="Picture 10">
            <a:extLst>
              <a:ext uri="{FF2B5EF4-FFF2-40B4-BE49-F238E27FC236}">
                <a16:creationId xmlns:a16="http://schemas.microsoft.com/office/drawing/2014/main" id="{4C163D82-B9AA-4C20-B80F-39B1E874A362}"/>
              </a:ext>
            </a:extLst>
          </p:cNvPr>
          <p:cNvPicPr>
            <a:picLocks noChangeAspect="1"/>
          </p:cNvPicPr>
          <p:nvPr/>
        </p:nvPicPr>
        <p:blipFill>
          <a:blip r:embed="rId4"/>
          <a:stretch>
            <a:fillRect/>
          </a:stretch>
        </p:blipFill>
        <p:spPr>
          <a:xfrm>
            <a:off x="2347401" y="899999"/>
            <a:ext cx="1656272" cy="3456001"/>
          </a:xfrm>
          <a:prstGeom prst="rect">
            <a:avLst/>
          </a:prstGeom>
        </p:spPr>
      </p:pic>
      <p:cxnSp>
        <p:nvCxnSpPr>
          <p:cNvPr id="12" name="Straight Connector 11">
            <a:extLst>
              <a:ext uri="{FF2B5EF4-FFF2-40B4-BE49-F238E27FC236}">
                <a16:creationId xmlns:a16="http://schemas.microsoft.com/office/drawing/2014/main" id="{F77A3C41-D68C-41C4-8CC4-6694F4FFCD63}"/>
              </a:ext>
            </a:extLst>
          </p:cNvPr>
          <p:cNvCxnSpPr>
            <a:cxnSpLocks/>
          </p:cNvCxnSpPr>
          <p:nvPr/>
        </p:nvCxnSpPr>
        <p:spPr>
          <a:xfrm>
            <a:off x="5889308" y="1809750"/>
            <a:ext cx="0" cy="2133600"/>
          </a:xfrm>
          <a:prstGeom prst="line">
            <a:avLst/>
          </a:prstGeom>
          <a:ln w="19050" cap="flat" cmpd="sng" algn="ctr">
            <a:solidFill>
              <a:schemeClr val="tx1"/>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64BE4E56-8974-4D9D-B916-AFD163529947}"/>
              </a:ext>
            </a:extLst>
          </p:cNvPr>
          <p:cNvCxnSpPr>
            <a:cxnSpLocks/>
          </p:cNvCxnSpPr>
          <p:nvPr/>
        </p:nvCxnSpPr>
        <p:spPr>
          <a:xfrm>
            <a:off x="7620000" y="1809750"/>
            <a:ext cx="0" cy="2133600"/>
          </a:xfrm>
          <a:prstGeom prst="line">
            <a:avLst/>
          </a:prstGeom>
          <a:ln w="19050" cap="flat" cmpd="sng" algn="ctr">
            <a:solidFill>
              <a:schemeClr val="tx1"/>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5A21B717-4B80-4093-A3DE-C729E3F01B9A}"/>
              </a:ext>
            </a:extLst>
          </p:cNvPr>
          <p:cNvSpPr txBox="1"/>
          <p:nvPr/>
        </p:nvSpPr>
        <p:spPr>
          <a:xfrm>
            <a:off x="5715000" y="3943350"/>
            <a:ext cx="416236" cy="230832"/>
          </a:xfrm>
          <a:prstGeom prst="rect">
            <a:avLst/>
          </a:prstGeom>
          <a:noFill/>
        </p:spPr>
        <p:txBody>
          <a:bodyPr wrap="square" rtlCol="0">
            <a:spAutoFit/>
          </a:bodyPr>
          <a:lstStyle/>
          <a:p>
            <a:r>
              <a:rPr lang="de-DE" altLang="zh-CN" sz="900" dirty="0">
                <a:solidFill>
                  <a:srgbClr val="FF0000"/>
                </a:solidFill>
              </a:rPr>
              <a:t>-78</a:t>
            </a:r>
            <a:endParaRPr lang="zh-CN" altLang="en-US" sz="900" dirty="0">
              <a:solidFill>
                <a:srgbClr val="FF0000"/>
              </a:solidFill>
            </a:endParaRPr>
          </a:p>
        </p:txBody>
      </p:sp>
      <p:sp>
        <p:nvSpPr>
          <p:cNvPr id="21" name="TextBox 20">
            <a:extLst>
              <a:ext uri="{FF2B5EF4-FFF2-40B4-BE49-F238E27FC236}">
                <a16:creationId xmlns:a16="http://schemas.microsoft.com/office/drawing/2014/main" id="{38CA7303-98C0-490B-BA52-A6F78B3A82D5}"/>
              </a:ext>
            </a:extLst>
          </p:cNvPr>
          <p:cNvSpPr txBox="1"/>
          <p:nvPr/>
        </p:nvSpPr>
        <p:spPr>
          <a:xfrm>
            <a:off x="7451214" y="3943350"/>
            <a:ext cx="358136" cy="230832"/>
          </a:xfrm>
          <a:prstGeom prst="rect">
            <a:avLst/>
          </a:prstGeom>
          <a:noFill/>
        </p:spPr>
        <p:txBody>
          <a:bodyPr wrap="square" rtlCol="0">
            <a:spAutoFit/>
          </a:bodyPr>
          <a:lstStyle/>
          <a:p>
            <a:r>
              <a:rPr lang="de-DE" altLang="zh-CN" sz="900" dirty="0">
                <a:solidFill>
                  <a:srgbClr val="FF0000"/>
                </a:solidFill>
              </a:rPr>
              <a:t>78</a:t>
            </a:r>
            <a:endParaRPr lang="zh-CN" altLang="en-US" sz="900" dirty="0">
              <a:solidFill>
                <a:srgbClr val="FF0000"/>
              </a:solidFill>
            </a:endParaRPr>
          </a:p>
        </p:txBody>
      </p:sp>
    </p:spTree>
    <p:extLst>
      <p:ext uri="{BB962C8B-B14F-4D97-AF65-F5344CB8AC3E}">
        <p14:creationId xmlns:p14="http://schemas.microsoft.com/office/powerpoint/2010/main" val="424436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CDC5C264-89E4-478D-8912-BFC410B0C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2226248"/>
            <a:ext cx="2750136" cy="2062602"/>
          </a:xfrm>
          <a:prstGeom prst="rect">
            <a:avLst/>
          </a:prstGeom>
        </p:spPr>
      </p:pic>
      <p:sp>
        <p:nvSpPr>
          <p:cNvPr id="2" name="Title 1">
            <a:extLst>
              <a:ext uri="{FF2B5EF4-FFF2-40B4-BE49-F238E27FC236}">
                <a16:creationId xmlns:a16="http://schemas.microsoft.com/office/drawing/2014/main" id="{8E4E1D4C-AA22-4E29-B014-92B38B2A7A5B}"/>
              </a:ext>
            </a:extLst>
          </p:cNvPr>
          <p:cNvSpPr>
            <a:spLocks noGrp="1"/>
          </p:cNvSpPr>
          <p:nvPr>
            <p:ph type="title"/>
          </p:nvPr>
        </p:nvSpPr>
        <p:spPr/>
        <p:txBody>
          <a:bodyPr/>
          <a:lstStyle/>
          <a:p>
            <a:r>
              <a:rPr lang="de-DE" altLang="zh-CN" dirty="0"/>
              <a:t>Bestimmung der empfindlichkeitsminimalen Roboterpose bzw. Roboterziele für eine Montageaufgabe</a:t>
            </a:r>
            <a:endParaRPr lang="zh-CN" altLang="en-US" dirty="0"/>
          </a:p>
        </p:txBody>
      </p:sp>
      <p:sp>
        <p:nvSpPr>
          <p:cNvPr id="3" name="Content Placeholder 2">
            <a:extLst>
              <a:ext uri="{FF2B5EF4-FFF2-40B4-BE49-F238E27FC236}">
                <a16:creationId xmlns:a16="http://schemas.microsoft.com/office/drawing/2014/main" id="{D0BC8EF8-F181-4F75-9DC8-5C07662D03A6}"/>
              </a:ext>
            </a:extLst>
          </p:cNvPr>
          <p:cNvSpPr>
            <a:spLocks noGrp="1"/>
          </p:cNvSpPr>
          <p:nvPr>
            <p:ph idx="1"/>
          </p:nvPr>
        </p:nvSpPr>
        <p:spPr>
          <a:xfrm>
            <a:off x="431801" y="900000"/>
            <a:ext cx="4140200" cy="3456000"/>
          </a:xfrm>
        </p:spPr>
        <p:txBody>
          <a:bodyPr/>
          <a:lstStyle/>
          <a:p>
            <a:pPr marL="171450" indent="-171450">
              <a:buFont typeface="Wingdings" panose="05000000000000000000" pitchFamily="2" charset="2"/>
              <a:buChar char="n"/>
            </a:pPr>
            <a:r>
              <a:rPr lang="de-DE" altLang="zh-CN" dirty="0"/>
              <a:t>Annahme: </a:t>
            </a:r>
          </a:p>
          <a:p>
            <a:pPr marL="314325" lvl="1" indent="-171450">
              <a:buFont typeface="Wingdings" panose="05000000000000000000" pitchFamily="2" charset="2"/>
              <a:buChar char="n"/>
            </a:pPr>
            <a:r>
              <a:rPr lang="de-DE" altLang="zh-CN" dirty="0" err="1"/>
              <a:t>Ablegeposition</a:t>
            </a:r>
            <a:r>
              <a:rPr lang="de-DE" altLang="zh-CN" dirty="0"/>
              <a:t>:</a:t>
            </a:r>
          </a:p>
          <a:p>
            <a:pPr marL="314325" lvl="1" indent="-171450">
              <a:buFont typeface="Wingdings" panose="05000000000000000000" pitchFamily="2" charset="2"/>
              <a:buChar char="n"/>
            </a:pPr>
            <a:r>
              <a:rPr lang="de-DE" altLang="zh-CN" dirty="0"/>
              <a:t>Abstand zwischen Greif- und </a:t>
            </a:r>
            <a:r>
              <a:rPr lang="de-DE" altLang="zh-CN" dirty="0" err="1"/>
              <a:t>Ablegeposition</a:t>
            </a:r>
            <a:r>
              <a:rPr lang="de-DE" altLang="zh-CN" dirty="0"/>
              <a:t>: 20 mm</a:t>
            </a:r>
          </a:p>
          <a:p>
            <a:pPr marL="314325" lvl="1" indent="-171450">
              <a:buFont typeface="Wingdings" panose="05000000000000000000" pitchFamily="2" charset="2"/>
              <a:buChar char="n"/>
            </a:pPr>
            <a:r>
              <a:rPr lang="de-DE" altLang="zh-CN" dirty="0"/>
              <a:t>Greifposition: Beliebige Position in den Kreis um </a:t>
            </a:r>
            <a:r>
              <a:rPr lang="de-DE" altLang="zh-CN" dirty="0" err="1"/>
              <a:t>Ablegeposition</a:t>
            </a:r>
            <a:r>
              <a:rPr lang="de-DE" altLang="zh-CN" dirty="0"/>
              <a:t> mit Radius 20 mm</a:t>
            </a:r>
          </a:p>
          <a:p>
            <a:pPr marL="314325" lvl="1" indent="-171450">
              <a:buFont typeface="Wingdings" panose="05000000000000000000" pitchFamily="2" charset="2"/>
              <a:buChar char="n"/>
            </a:pPr>
            <a:endParaRPr lang="zh-CN" altLang="en-US" dirty="0"/>
          </a:p>
        </p:txBody>
      </p:sp>
      <p:pic>
        <p:nvPicPr>
          <p:cNvPr id="11" name="Picture 10">
            <a:extLst>
              <a:ext uri="{FF2B5EF4-FFF2-40B4-BE49-F238E27FC236}">
                <a16:creationId xmlns:a16="http://schemas.microsoft.com/office/drawing/2014/main" id="{CFA32857-A93D-4339-939F-E84A336B0C2A}"/>
              </a:ext>
            </a:extLst>
          </p:cNvPr>
          <p:cNvPicPr>
            <a:picLocks noChangeAspect="1"/>
          </p:cNvPicPr>
          <p:nvPr/>
        </p:nvPicPr>
        <p:blipFill>
          <a:blip r:embed="rId4"/>
          <a:stretch>
            <a:fillRect/>
          </a:stretch>
        </p:blipFill>
        <p:spPr>
          <a:xfrm>
            <a:off x="1828800" y="1123950"/>
            <a:ext cx="2057399" cy="244971"/>
          </a:xfrm>
          <a:prstGeom prst="rect">
            <a:avLst/>
          </a:prstGeom>
        </p:spPr>
      </p:pic>
      <p:pic>
        <p:nvPicPr>
          <p:cNvPr id="13" name="Picture 12">
            <a:extLst>
              <a:ext uri="{FF2B5EF4-FFF2-40B4-BE49-F238E27FC236}">
                <a16:creationId xmlns:a16="http://schemas.microsoft.com/office/drawing/2014/main" id="{264A9B1B-2E6E-4260-A6DA-2C8BC268915B}"/>
              </a:ext>
            </a:extLst>
          </p:cNvPr>
          <p:cNvPicPr>
            <a:picLocks noChangeAspect="1"/>
          </p:cNvPicPr>
          <p:nvPr/>
        </p:nvPicPr>
        <p:blipFill>
          <a:blip r:embed="rId5"/>
          <a:stretch>
            <a:fillRect/>
          </a:stretch>
        </p:blipFill>
        <p:spPr>
          <a:xfrm>
            <a:off x="4619625" y="900000"/>
            <a:ext cx="3474720" cy="2020785"/>
          </a:xfrm>
          <a:prstGeom prst="rect">
            <a:avLst/>
          </a:prstGeom>
        </p:spPr>
      </p:pic>
      <p:sp>
        <p:nvSpPr>
          <p:cNvPr id="29" name="TextBox 28">
            <a:extLst>
              <a:ext uri="{FF2B5EF4-FFF2-40B4-BE49-F238E27FC236}">
                <a16:creationId xmlns:a16="http://schemas.microsoft.com/office/drawing/2014/main" id="{7C3EF10B-FF4C-46EB-AC51-32F26617F3C5}"/>
              </a:ext>
            </a:extLst>
          </p:cNvPr>
          <p:cNvSpPr txBox="1"/>
          <p:nvPr/>
        </p:nvSpPr>
        <p:spPr>
          <a:xfrm>
            <a:off x="2482851" y="2989734"/>
            <a:ext cx="531556" cy="276999"/>
          </a:xfrm>
          <a:prstGeom prst="rect">
            <a:avLst/>
          </a:prstGeom>
          <a:noFill/>
        </p:spPr>
        <p:txBody>
          <a:bodyPr wrap="square">
            <a:spAutoFit/>
          </a:bodyPr>
          <a:lstStyle/>
          <a:p>
            <a:pPr marL="142875" lvl="1" algn="ctr"/>
            <a:r>
              <a:rPr lang="de-DE" altLang="zh-CN" sz="1200" dirty="0"/>
              <a:t>0°</a:t>
            </a:r>
          </a:p>
        </p:txBody>
      </p:sp>
      <p:sp>
        <p:nvSpPr>
          <p:cNvPr id="31" name="TextBox 30">
            <a:extLst>
              <a:ext uri="{FF2B5EF4-FFF2-40B4-BE49-F238E27FC236}">
                <a16:creationId xmlns:a16="http://schemas.microsoft.com/office/drawing/2014/main" id="{F16777EA-D1D2-44A9-816C-0A2F2648F6FA}"/>
              </a:ext>
            </a:extLst>
          </p:cNvPr>
          <p:cNvSpPr txBox="1"/>
          <p:nvPr/>
        </p:nvSpPr>
        <p:spPr>
          <a:xfrm>
            <a:off x="1662081" y="2137995"/>
            <a:ext cx="568115" cy="276999"/>
          </a:xfrm>
          <a:prstGeom prst="rect">
            <a:avLst/>
          </a:prstGeom>
          <a:noFill/>
        </p:spPr>
        <p:txBody>
          <a:bodyPr wrap="square">
            <a:spAutoFit/>
          </a:bodyPr>
          <a:lstStyle/>
          <a:p>
            <a:pPr marL="142875" lvl="1" algn="ctr"/>
            <a:r>
              <a:rPr lang="de-DE" altLang="zh-CN" sz="1200" dirty="0"/>
              <a:t>90°</a:t>
            </a:r>
          </a:p>
        </p:txBody>
      </p:sp>
      <p:sp>
        <p:nvSpPr>
          <p:cNvPr id="33" name="TextBox 32">
            <a:extLst>
              <a:ext uri="{FF2B5EF4-FFF2-40B4-BE49-F238E27FC236}">
                <a16:creationId xmlns:a16="http://schemas.microsoft.com/office/drawing/2014/main" id="{C114EF38-33B7-41A6-B7DE-D2E2DF80ECE1}"/>
              </a:ext>
            </a:extLst>
          </p:cNvPr>
          <p:cNvSpPr txBox="1"/>
          <p:nvPr/>
        </p:nvSpPr>
        <p:spPr>
          <a:xfrm>
            <a:off x="964111" y="2994498"/>
            <a:ext cx="685800" cy="276999"/>
          </a:xfrm>
          <a:prstGeom prst="rect">
            <a:avLst/>
          </a:prstGeom>
          <a:noFill/>
        </p:spPr>
        <p:txBody>
          <a:bodyPr wrap="square">
            <a:spAutoFit/>
          </a:bodyPr>
          <a:lstStyle/>
          <a:p>
            <a:pPr marL="142875" lvl="1" algn="ctr"/>
            <a:r>
              <a:rPr lang="de-DE" altLang="zh-CN" sz="1200" dirty="0"/>
              <a:t>180°</a:t>
            </a:r>
          </a:p>
        </p:txBody>
      </p:sp>
      <p:sp>
        <p:nvSpPr>
          <p:cNvPr id="35" name="TextBox 34">
            <a:extLst>
              <a:ext uri="{FF2B5EF4-FFF2-40B4-BE49-F238E27FC236}">
                <a16:creationId xmlns:a16="http://schemas.microsoft.com/office/drawing/2014/main" id="{F95C5132-66E7-4684-90A8-B60FA2CB74DF}"/>
              </a:ext>
            </a:extLst>
          </p:cNvPr>
          <p:cNvSpPr txBox="1"/>
          <p:nvPr/>
        </p:nvSpPr>
        <p:spPr>
          <a:xfrm>
            <a:off x="1597026" y="3634700"/>
            <a:ext cx="685800" cy="276999"/>
          </a:xfrm>
          <a:prstGeom prst="rect">
            <a:avLst/>
          </a:prstGeom>
          <a:noFill/>
        </p:spPr>
        <p:txBody>
          <a:bodyPr wrap="square">
            <a:spAutoFit/>
          </a:bodyPr>
          <a:lstStyle/>
          <a:p>
            <a:pPr marL="142875" lvl="1" algn="ctr"/>
            <a:r>
              <a:rPr lang="de-DE" altLang="zh-CN" sz="1200" dirty="0"/>
              <a:t>270°</a:t>
            </a:r>
          </a:p>
        </p:txBody>
      </p:sp>
      <p:sp>
        <p:nvSpPr>
          <p:cNvPr id="36" name="Oval 35">
            <a:extLst>
              <a:ext uri="{FF2B5EF4-FFF2-40B4-BE49-F238E27FC236}">
                <a16:creationId xmlns:a16="http://schemas.microsoft.com/office/drawing/2014/main" id="{519D739B-704A-4FC9-98D1-928C34990E80}"/>
              </a:ext>
            </a:extLst>
          </p:cNvPr>
          <p:cNvSpPr>
            <a:spLocks noChangeAspect="1"/>
          </p:cNvSpPr>
          <p:nvPr/>
        </p:nvSpPr>
        <p:spPr>
          <a:xfrm>
            <a:off x="1939926" y="3099104"/>
            <a:ext cx="45719" cy="62299"/>
          </a:xfrm>
          <a:prstGeom prst="ellipse">
            <a:avLst/>
          </a:prstGeom>
          <a:solidFill>
            <a:srgbClr val="C00000"/>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38" name="TextBox 37">
            <a:extLst>
              <a:ext uri="{FF2B5EF4-FFF2-40B4-BE49-F238E27FC236}">
                <a16:creationId xmlns:a16="http://schemas.microsoft.com/office/drawing/2014/main" id="{459C530B-8D75-40C0-9970-9C7E31B5D343}"/>
              </a:ext>
            </a:extLst>
          </p:cNvPr>
          <p:cNvSpPr txBox="1"/>
          <p:nvPr/>
        </p:nvSpPr>
        <p:spPr>
          <a:xfrm>
            <a:off x="3065207" y="2920785"/>
            <a:ext cx="4575174" cy="1569660"/>
          </a:xfrm>
          <a:prstGeom prst="rect">
            <a:avLst/>
          </a:prstGeom>
          <a:noFill/>
        </p:spPr>
        <p:txBody>
          <a:bodyPr wrap="square">
            <a:spAutoFit/>
          </a:bodyPr>
          <a:lstStyle/>
          <a:p>
            <a:pPr marL="142875" lvl="1"/>
            <a:r>
              <a:rPr lang="de-DE" altLang="zh-CN" sz="1200" dirty="0"/>
              <a:t>Rot : </a:t>
            </a:r>
            <a:r>
              <a:rPr lang="de-DE" altLang="zh-CN" sz="1200" dirty="0" err="1"/>
              <a:t>Ablegeposition</a:t>
            </a:r>
            <a:endParaRPr lang="de-DE" altLang="zh-CN" sz="1200" dirty="0"/>
          </a:p>
          <a:p>
            <a:pPr marL="142875" lvl="1"/>
            <a:r>
              <a:rPr lang="de-DE" altLang="zh-CN" sz="1200" dirty="0"/>
              <a:t>Blau: Mögliche Greifposition</a:t>
            </a:r>
          </a:p>
          <a:p>
            <a:pPr marL="142875" lvl="1"/>
            <a:endParaRPr lang="de-DE" altLang="zh-CN" sz="1200" dirty="0"/>
          </a:p>
          <a:p>
            <a:pPr marL="142875" lvl="1"/>
            <a:r>
              <a:rPr lang="de-DE" altLang="zh-CN" sz="1200" dirty="0"/>
              <a:t>Koordinaten der Greifposition (Einheit: m):</a:t>
            </a:r>
          </a:p>
          <a:p>
            <a:pPr marL="142875" lvl="1"/>
            <a:r>
              <a:rPr lang="de-DE" altLang="zh-CN" sz="1200" dirty="0"/>
              <a:t>w = 0°:2°:360°;</a:t>
            </a:r>
          </a:p>
          <a:p>
            <a:pPr marL="142875" lvl="1"/>
            <a:r>
              <a:rPr lang="de-DE" altLang="zh-CN" sz="1200" dirty="0"/>
              <a:t>x = 0.7+cosd(w)*0.02;</a:t>
            </a:r>
          </a:p>
          <a:p>
            <a:pPr marL="142875" lvl="1"/>
            <a:r>
              <a:rPr lang="de-DE" altLang="zh-CN" sz="1200" dirty="0"/>
              <a:t>y = 0.7+sind(w)*0.02;</a:t>
            </a:r>
          </a:p>
          <a:p>
            <a:pPr marL="142875" lvl="1"/>
            <a:r>
              <a:rPr lang="de-DE" altLang="zh-CN" sz="1200" dirty="0"/>
              <a:t>z = 0.3</a:t>
            </a:r>
          </a:p>
        </p:txBody>
      </p:sp>
      <p:cxnSp>
        <p:nvCxnSpPr>
          <p:cNvPr id="42" name="Straight Arrow Connector 41">
            <a:extLst>
              <a:ext uri="{FF2B5EF4-FFF2-40B4-BE49-F238E27FC236}">
                <a16:creationId xmlns:a16="http://schemas.microsoft.com/office/drawing/2014/main" id="{E2209B22-6CD1-45DA-A37B-5BD6CBEF1960}"/>
              </a:ext>
            </a:extLst>
          </p:cNvPr>
          <p:cNvCxnSpPr>
            <a:cxnSpLocks/>
          </p:cNvCxnSpPr>
          <p:nvPr/>
        </p:nvCxnSpPr>
        <p:spPr>
          <a:xfrm flipV="1">
            <a:off x="1957389" y="2805452"/>
            <a:ext cx="650874" cy="329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0DE1D89-7809-4492-B689-2551B1CF592F}"/>
              </a:ext>
            </a:extLst>
          </p:cNvPr>
          <p:cNvCxnSpPr>
            <a:cxnSpLocks/>
          </p:cNvCxnSpPr>
          <p:nvPr/>
        </p:nvCxnSpPr>
        <p:spPr>
          <a:xfrm flipV="1">
            <a:off x="1957388" y="3129885"/>
            <a:ext cx="727074" cy="202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67315B67-C036-4261-AB73-6AF2E8C889E5}"/>
              </a:ext>
            </a:extLst>
          </p:cNvPr>
          <p:cNvSpPr/>
          <p:nvPr/>
        </p:nvSpPr>
        <p:spPr>
          <a:xfrm>
            <a:off x="2133600" y="3028950"/>
            <a:ext cx="76200" cy="194659"/>
          </a:xfrm>
          <a:prstGeom prst="arc">
            <a:avLst/>
          </a:prstGeom>
          <a:noFill/>
          <a:ln w="12700">
            <a:solidFill>
              <a:srgbClr val="C0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9DCA425E-CD92-495E-9C76-E1551B3A2095}"/>
              </a:ext>
            </a:extLst>
          </p:cNvPr>
          <p:cNvSpPr txBox="1"/>
          <p:nvPr/>
        </p:nvSpPr>
        <p:spPr>
          <a:xfrm>
            <a:off x="2206969" y="2892955"/>
            <a:ext cx="418757" cy="276999"/>
          </a:xfrm>
          <a:prstGeom prst="rect">
            <a:avLst/>
          </a:prstGeom>
          <a:noFill/>
        </p:spPr>
        <p:txBody>
          <a:bodyPr wrap="square">
            <a:spAutoFit/>
          </a:bodyPr>
          <a:lstStyle/>
          <a:p>
            <a:r>
              <a:rPr lang="de-DE" altLang="zh-CN" sz="1200" dirty="0"/>
              <a:t>w</a:t>
            </a:r>
            <a:endParaRPr lang="zh-CN" altLang="en-US" sz="1200" dirty="0"/>
          </a:p>
        </p:txBody>
      </p:sp>
    </p:spTree>
    <p:extLst>
      <p:ext uri="{BB962C8B-B14F-4D97-AF65-F5344CB8AC3E}">
        <p14:creationId xmlns:p14="http://schemas.microsoft.com/office/powerpoint/2010/main" val="14530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5" grpId="0"/>
      <p:bldP spid="36" grpId="0" animBg="1"/>
      <p:bldP spid="46" grpId="0" animBg="1"/>
      <p:bldP spid="4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1D4C-AA22-4E29-B014-92B38B2A7A5B}"/>
              </a:ext>
            </a:extLst>
          </p:cNvPr>
          <p:cNvSpPr>
            <a:spLocks noGrp="1"/>
          </p:cNvSpPr>
          <p:nvPr>
            <p:ph type="title"/>
          </p:nvPr>
        </p:nvSpPr>
        <p:spPr/>
        <p:txBody>
          <a:bodyPr/>
          <a:lstStyle/>
          <a:p>
            <a:r>
              <a:rPr lang="de-DE" altLang="zh-CN" dirty="0"/>
              <a:t>Bestimmung der empfindlichkeitsminimalen Roboterpose bzw. Roboterziele für eine Montageaufgabe</a:t>
            </a:r>
            <a:endParaRPr lang="zh-CN" altLang="en-US" dirty="0"/>
          </a:p>
        </p:txBody>
      </p:sp>
      <p:sp>
        <p:nvSpPr>
          <p:cNvPr id="3" name="Content Placeholder 2">
            <a:extLst>
              <a:ext uri="{FF2B5EF4-FFF2-40B4-BE49-F238E27FC236}">
                <a16:creationId xmlns:a16="http://schemas.microsoft.com/office/drawing/2014/main" id="{D0BC8EF8-F181-4F75-9DC8-5C07662D03A6}"/>
              </a:ext>
            </a:extLst>
          </p:cNvPr>
          <p:cNvSpPr>
            <a:spLocks noGrp="1"/>
          </p:cNvSpPr>
          <p:nvPr>
            <p:ph idx="1"/>
          </p:nvPr>
        </p:nvSpPr>
        <p:spPr>
          <a:xfrm>
            <a:off x="431801" y="900000"/>
            <a:ext cx="1615316" cy="3456000"/>
          </a:xfrm>
        </p:spPr>
        <p:txBody>
          <a:bodyPr/>
          <a:lstStyle/>
          <a:p>
            <a:pPr marL="171450" indent="-171450">
              <a:buFont typeface="Wingdings" panose="05000000000000000000" pitchFamily="2" charset="2"/>
              <a:buChar char="n"/>
            </a:pPr>
            <a:r>
              <a:rPr lang="de-DE" altLang="zh-CN" dirty="0"/>
              <a:t>Berechnungsprozess:</a:t>
            </a:r>
          </a:p>
          <a:p>
            <a:endParaRPr lang="de-DE" altLang="zh-CN" dirty="0"/>
          </a:p>
          <a:p>
            <a:pPr marL="171450" indent="-171450">
              <a:buFont typeface="Wingdings" panose="05000000000000000000" pitchFamily="2" charset="2"/>
              <a:buChar char="n"/>
            </a:pPr>
            <a:r>
              <a:rPr lang="de-DE" altLang="zh-CN" dirty="0"/>
              <a:t>Optimale Roboterkonfiguration</a:t>
            </a:r>
            <a:endParaRPr lang="zh-CN" altLang="en-US" dirty="0"/>
          </a:p>
        </p:txBody>
      </p:sp>
      <p:pic>
        <p:nvPicPr>
          <p:cNvPr id="5" name="Picture 4">
            <a:extLst>
              <a:ext uri="{FF2B5EF4-FFF2-40B4-BE49-F238E27FC236}">
                <a16:creationId xmlns:a16="http://schemas.microsoft.com/office/drawing/2014/main" id="{F2DF5751-5B16-4500-875E-07C4FF1CE7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0258" y="900000"/>
            <a:ext cx="4707193" cy="3456000"/>
          </a:xfrm>
          <a:prstGeom prst="rect">
            <a:avLst/>
          </a:prstGeom>
          <a:noFill/>
          <a:ln>
            <a:noFill/>
          </a:ln>
        </p:spPr>
      </p:pic>
      <p:sp>
        <p:nvSpPr>
          <p:cNvPr id="4" name="TextBox 3">
            <a:extLst>
              <a:ext uri="{FF2B5EF4-FFF2-40B4-BE49-F238E27FC236}">
                <a16:creationId xmlns:a16="http://schemas.microsoft.com/office/drawing/2014/main" id="{330B383F-451E-4BEF-A724-EC1D7F017836}"/>
              </a:ext>
            </a:extLst>
          </p:cNvPr>
          <p:cNvSpPr txBox="1"/>
          <p:nvPr/>
        </p:nvSpPr>
        <p:spPr>
          <a:xfrm>
            <a:off x="7010400" y="4105000"/>
            <a:ext cx="418757" cy="276999"/>
          </a:xfrm>
          <a:prstGeom prst="rect">
            <a:avLst/>
          </a:prstGeom>
          <a:noFill/>
        </p:spPr>
        <p:txBody>
          <a:bodyPr wrap="square">
            <a:spAutoFit/>
          </a:bodyPr>
          <a:lstStyle/>
          <a:p>
            <a:r>
              <a:rPr lang="de-DE" altLang="zh-CN" sz="1200" dirty="0"/>
              <a:t>w</a:t>
            </a:r>
            <a:endParaRPr lang="zh-CN" altLang="en-US" sz="1200" dirty="0"/>
          </a:p>
        </p:txBody>
      </p:sp>
      <p:pic>
        <p:nvPicPr>
          <p:cNvPr id="14" name="Picture 13">
            <a:extLst>
              <a:ext uri="{FF2B5EF4-FFF2-40B4-BE49-F238E27FC236}">
                <a16:creationId xmlns:a16="http://schemas.microsoft.com/office/drawing/2014/main" id="{A805372B-767A-46B7-9171-108F8AB038D7}"/>
              </a:ext>
            </a:extLst>
          </p:cNvPr>
          <p:cNvPicPr>
            <a:picLocks noChangeAspect="1"/>
          </p:cNvPicPr>
          <p:nvPr/>
        </p:nvPicPr>
        <p:blipFill>
          <a:blip r:embed="rId4"/>
          <a:stretch>
            <a:fillRect/>
          </a:stretch>
        </p:blipFill>
        <p:spPr>
          <a:xfrm>
            <a:off x="2154145" y="900000"/>
            <a:ext cx="1839084" cy="3481999"/>
          </a:xfrm>
          <a:prstGeom prst="rect">
            <a:avLst/>
          </a:prstGeom>
        </p:spPr>
      </p:pic>
      <p:cxnSp>
        <p:nvCxnSpPr>
          <p:cNvPr id="15" name="Straight Connector 14">
            <a:extLst>
              <a:ext uri="{FF2B5EF4-FFF2-40B4-BE49-F238E27FC236}">
                <a16:creationId xmlns:a16="http://schemas.microsoft.com/office/drawing/2014/main" id="{949908AD-95C3-47CC-AA64-70B1D76570A0}"/>
              </a:ext>
            </a:extLst>
          </p:cNvPr>
          <p:cNvCxnSpPr>
            <a:cxnSpLocks/>
          </p:cNvCxnSpPr>
          <p:nvPr/>
        </p:nvCxnSpPr>
        <p:spPr>
          <a:xfrm>
            <a:off x="6705600" y="1200150"/>
            <a:ext cx="7650" cy="2789434"/>
          </a:xfrm>
          <a:prstGeom prst="line">
            <a:avLst/>
          </a:prstGeom>
          <a:ln w="19050" cap="flat" cmpd="sng" algn="ctr">
            <a:solidFill>
              <a:schemeClr val="tx1"/>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4453A9F7-4F16-4265-B11E-E600BFD33DE9}"/>
              </a:ext>
            </a:extLst>
          </p:cNvPr>
          <p:cNvSpPr txBox="1"/>
          <p:nvPr/>
        </p:nvSpPr>
        <p:spPr>
          <a:xfrm>
            <a:off x="6505132" y="3989584"/>
            <a:ext cx="416236" cy="230832"/>
          </a:xfrm>
          <a:prstGeom prst="rect">
            <a:avLst/>
          </a:prstGeom>
          <a:noFill/>
        </p:spPr>
        <p:txBody>
          <a:bodyPr wrap="square" rtlCol="0">
            <a:spAutoFit/>
          </a:bodyPr>
          <a:lstStyle/>
          <a:p>
            <a:r>
              <a:rPr lang="de-DE" altLang="zh-CN" sz="900" dirty="0">
                <a:solidFill>
                  <a:srgbClr val="FF0000"/>
                </a:solidFill>
              </a:rPr>
              <a:t>180</a:t>
            </a:r>
            <a:endParaRPr lang="zh-CN" altLang="en-US" sz="900" dirty="0">
              <a:solidFill>
                <a:srgbClr val="FF0000"/>
              </a:solidFill>
            </a:endParaRPr>
          </a:p>
        </p:txBody>
      </p:sp>
    </p:spTree>
    <p:extLst>
      <p:ext uri="{BB962C8B-B14F-4D97-AF65-F5344CB8AC3E}">
        <p14:creationId xmlns:p14="http://schemas.microsoft.com/office/powerpoint/2010/main" val="356256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1D4C-AA22-4E29-B014-92B38B2A7A5B}"/>
              </a:ext>
            </a:extLst>
          </p:cNvPr>
          <p:cNvSpPr>
            <a:spLocks noGrp="1"/>
          </p:cNvSpPr>
          <p:nvPr>
            <p:ph type="title"/>
          </p:nvPr>
        </p:nvSpPr>
        <p:spPr/>
        <p:txBody>
          <a:bodyPr/>
          <a:lstStyle/>
          <a:p>
            <a:r>
              <a:rPr lang="de-DE" altLang="zh-CN" dirty="0"/>
              <a:t>Weiterführende Konzepte</a:t>
            </a:r>
            <a:endParaRPr lang="zh-CN" altLang="en-US" dirty="0"/>
          </a:p>
        </p:txBody>
      </p:sp>
      <p:sp>
        <p:nvSpPr>
          <p:cNvPr id="3" name="Content Placeholder 2">
            <a:extLst>
              <a:ext uri="{FF2B5EF4-FFF2-40B4-BE49-F238E27FC236}">
                <a16:creationId xmlns:a16="http://schemas.microsoft.com/office/drawing/2014/main" id="{D0BC8EF8-F181-4F75-9DC8-5C07662D03A6}"/>
              </a:ext>
            </a:extLst>
          </p:cNvPr>
          <p:cNvSpPr>
            <a:spLocks noGrp="1"/>
          </p:cNvSpPr>
          <p:nvPr>
            <p:ph idx="1"/>
          </p:nvPr>
        </p:nvSpPr>
        <p:spPr>
          <a:xfrm>
            <a:off x="431800" y="900000"/>
            <a:ext cx="8375651" cy="1671750"/>
          </a:xfrm>
        </p:spPr>
        <p:txBody>
          <a:bodyPr/>
          <a:lstStyle/>
          <a:p>
            <a:pPr marL="171450" indent="-171450">
              <a:lnSpc>
                <a:spcPct val="150000"/>
              </a:lnSpc>
              <a:buFont typeface="Wingdings" panose="05000000000000000000" pitchFamily="2" charset="2"/>
              <a:buChar char="n"/>
            </a:pPr>
            <a:r>
              <a:rPr lang="de-DE" altLang="zh-CN" sz="1400" dirty="0"/>
              <a:t>Kompensationsstrategien</a:t>
            </a:r>
          </a:p>
          <a:p>
            <a:pPr marL="314325" lvl="1" indent="-171450">
              <a:lnSpc>
                <a:spcPct val="150000"/>
              </a:lnSpc>
              <a:buFont typeface="Wingdings" panose="05000000000000000000" pitchFamily="2" charset="2"/>
              <a:buChar char="n"/>
            </a:pPr>
            <a:r>
              <a:rPr lang="de-DE" altLang="zh-CN" sz="1400" dirty="0"/>
              <a:t>Unterstützung durch zusätzliche Messtechnik oder Modellierung</a:t>
            </a:r>
          </a:p>
          <a:p>
            <a:pPr marL="314325" lvl="1" indent="-171450">
              <a:lnSpc>
                <a:spcPct val="150000"/>
              </a:lnSpc>
              <a:buFont typeface="Wingdings" panose="05000000000000000000" pitchFamily="2" charset="2"/>
              <a:buChar char="n"/>
            </a:pPr>
            <a:r>
              <a:rPr lang="de-DE" altLang="zh-CN" sz="1400" dirty="0"/>
              <a:t>einwirkende Temperaturen, Kräfte oder Verschiebungen zu ermitteln </a:t>
            </a:r>
          </a:p>
          <a:p>
            <a:pPr marL="314325" lvl="1" indent="-171450">
              <a:lnSpc>
                <a:spcPct val="150000"/>
              </a:lnSpc>
              <a:buFont typeface="Wingdings" panose="05000000000000000000" pitchFamily="2" charset="2"/>
              <a:buChar char="n"/>
            </a:pPr>
            <a:r>
              <a:rPr lang="de-DE" altLang="zh-CN" sz="1400" dirty="0"/>
              <a:t>Störeinflüsse entgegenzuwirken</a:t>
            </a:r>
          </a:p>
        </p:txBody>
      </p:sp>
      <p:sp>
        <p:nvSpPr>
          <p:cNvPr id="4" name="Content Placeholder 2">
            <a:extLst>
              <a:ext uri="{FF2B5EF4-FFF2-40B4-BE49-F238E27FC236}">
                <a16:creationId xmlns:a16="http://schemas.microsoft.com/office/drawing/2014/main" id="{938E51B1-5A5D-4088-8426-2CF1E54FB198}"/>
              </a:ext>
            </a:extLst>
          </p:cNvPr>
          <p:cNvSpPr txBox="1">
            <a:spLocks/>
          </p:cNvSpPr>
          <p:nvPr/>
        </p:nvSpPr>
        <p:spPr bwMode="auto">
          <a:xfrm>
            <a:off x="431799" y="2571750"/>
            <a:ext cx="8375651" cy="16717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rtl="0" eaLnBrk="1" fontAlgn="base" hangingPunct="1">
              <a:spcBef>
                <a:spcPct val="20000"/>
              </a:spcBef>
              <a:spcAft>
                <a:spcPct val="0"/>
              </a:spcAft>
              <a:defRPr sz="1200">
                <a:solidFill>
                  <a:schemeClr val="tx1"/>
                </a:solidFill>
                <a:latin typeface="+mn-lt"/>
                <a:ea typeface="+mn-ea"/>
                <a:cs typeface="+mn-cs"/>
              </a:defRPr>
            </a:lvl1pPr>
            <a:lvl2pPr marL="142875" indent="-141685"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2pPr>
            <a:lvl3pPr marL="271463" indent="-127397"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3pPr>
            <a:lvl4pPr marL="407194" indent="-134541"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4pPr>
            <a:lvl5pPr marL="557213" indent="-148829" algn="l" rtl="0" eaLnBrk="1" fontAlgn="base" hangingPunct="1">
              <a:spcBef>
                <a:spcPct val="20000"/>
              </a:spcBef>
              <a:spcAft>
                <a:spcPct val="0"/>
              </a:spcAft>
              <a:buClr>
                <a:schemeClr val="tx1"/>
              </a:buClr>
              <a:buFont typeface="Wingdings" pitchFamily="2" charset="2"/>
              <a:buChar char="§"/>
              <a:defRPr sz="1200">
                <a:solidFill>
                  <a:schemeClr val="tx1"/>
                </a:solidFill>
                <a:latin typeface="+mn-lt"/>
              </a:defRPr>
            </a:lvl5pPr>
            <a:lvl6pPr marL="900113" indent="-148829" algn="l" rtl="0" eaLnBrk="1" fontAlgn="base" hangingPunct="1">
              <a:spcBef>
                <a:spcPct val="20000"/>
              </a:spcBef>
              <a:spcAft>
                <a:spcPct val="0"/>
              </a:spcAft>
              <a:buFont typeface="Wingdings" pitchFamily="2" charset="2"/>
              <a:buChar char="§"/>
              <a:defRPr sz="1200">
                <a:solidFill>
                  <a:schemeClr val="tx1"/>
                </a:solidFill>
                <a:latin typeface="+mn-lt"/>
              </a:defRPr>
            </a:lvl6pPr>
            <a:lvl7pPr marL="1243013" indent="-148829" algn="l" rtl="0" eaLnBrk="1" fontAlgn="base" hangingPunct="1">
              <a:spcBef>
                <a:spcPct val="20000"/>
              </a:spcBef>
              <a:spcAft>
                <a:spcPct val="0"/>
              </a:spcAft>
              <a:buFont typeface="Wingdings" pitchFamily="2" charset="2"/>
              <a:buChar char="§"/>
              <a:defRPr sz="1200">
                <a:solidFill>
                  <a:schemeClr val="tx1"/>
                </a:solidFill>
                <a:latin typeface="+mn-lt"/>
              </a:defRPr>
            </a:lvl7pPr>
            <a:lvl8pPr marL="1585913" indent="-148829" algn="l" rtl="0" eaLnBrk="1" fontAlgn="base" hangingPunct="1">
              <a:spcBef>
                <a:spcPct val="20000"/>
              </a:spcBef>
              <a:spcAft>
                <a:spcPct val="0"/>
              </a:spcAft>
              <a:buFont typeface="Wingdings" pitchFamily="2" charset="2"/>
              <a:buChar char="§"/>
              <a:defRPr sz="1200">
                <a:solidFill>
                  <a:schemeClr val="tx1"/>
                </a:solidFill>
                <a:latin typeface="+mn-lt"/>
              </a:defRPr>
            </a:lvl8pPr>
            <a:lvl9pPr marL="1928813" indent="-148829" algn="l" rtl="0" eaLnBrk="1" fontAlgn="base" hangingPunct="1">
              <a:spcBef>
                <a:spcPct val="20000"/>
              </a:spcBef>
              <a:spcAft>
                <a:spcPct val="0"/>
              </a:spcAft>
              <a:buFont typeface="Wingdings" pitchFamily="2" charset="2"/>
              <a:buChar char="§"/>
              <a:defRPr sz="1200">
                <a:solidFill>
                  <a:schemeClr val="tx1"/>
                </a:solidFill>
                <a:latin typeface="+mn-lt"/>
              </a:defRPr>
            </a:lvl9pPr>
          </a:lstStyle>
          <a:p>
            <a:pPr marL="285750" indent="-285750">
              <a:lnSpc>
                <a:spcPct val="150000"/>
              </a:lnSpc>
              <a:buFont typeface="Wingdings" panose="05000000000000000000" pitchFamily="2" charset="2"/>
              <a:buChar char="n"/>
            </a:pPr>
            <a:r>
              <a:rPr lang="de-DE" altLang="zh-CN" sz="1400" kern="0" dirty="0"/>
              <a:t>Strukturoptimierung</a:t>
            </a:r>
          </a:p>
          <a:p>
            <a:pPr marL="428625" lvl="1" indent="-285750">
              <a:lnSpc>
                <a:spcPct val="150000"/>
              </a:lnSpc>
              <a:buFont typeface="Wingdings" pitchFamily="2" charset="2"/>
              <a:buChar char="n"/>
            </a:pPr>
            <a:r>
              <a:rPr lang="de-DE" altLang="zh-CN" sz="1400" kern="0" dirty="0"/>
              <a:t>Verwendung von wenig Material (geringe Robotermasse)</a:t>
            </a:r>
          </a:p>
          <a:p>
            <a:pPr marL="428625" lvl="1" indent="-285750">
              <a:lnSpc>
                <a:spcPct val="150000"/>
              </a:lnSpc>
              <a:buFont typeface="Wingdings" pitchFamily="2" charset="2"/>
              <a:buChar char="n"/>
            </a:pPr>
            <a:r>
              <a:rPr lang="de-DE" altLang="zh-CN" sz="1400" kern="0" dirty="0"/>
              <a:t>Energieverbrauch zu senken</a:t>
            </a:r>
          </a:p>
          <a:p>
            <a:pPr marL="428625" lvl="1" indent="-285750">
              <a:lnSpc>
                <a:spcPct val="150000"/>
              </a:lnSpc>
              <a:buFont typeface="Wingdings" pitchFamily="2" charset="2"/>
              <a:buChar char="n"/>
            </a:pPr>
            <a:r>
              <a:rPr lang="de-DE" altLang="zh-CN" sz="1400" kern="0" dirty="0"/>
              <a:t>Betriebsgeschwindigkeit zu erhöhen (bei maximaler Genauigkeit)</a:t>
            </a:r>
          </a:p>
        </p:txBody>
      </p:sp>
    </p:spTree>
    <p:extLst>
      <p:ext uri="{BB962C8B-B14F-4D97-AF65-F5344CB8AC3E}">
        <p14:creationId xmlns:p14="http://schemas.microsoft.com/office/powerpoint/2010/main" val="12988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Grp="1" noChangeArrowheads="1"/>
          </p:cNvSpPr>
          <p:nvPr>
            <p:ph type="title"/>
          </p:nvPr>
        </p:nvSpPr>
        <p:spPr/>
        <p:txBody>
          <a:bodyPr/>
          <a:lstStyle/>
          <a:p>
            <a:r>
              <a:rPr lang="de-DE" dirty="0"/>
              <a:t>Gliederung</a:t>
            </a:r>
          </a:p>
        </p:txBody>
      </p:sp>
      <p:sp>
        <p:nvSpPr>
          <p:cNvPr id="20486" name="Rectangle 6"/>
          <p:cNvSpPr>
            <a:spLocks noGrp="1" noChangeArrowheads="1"/>
          </p:cNvSpPr>
          <p:nvPr>
            <p:ph type="body" idx="1"/>
          </p:nvPr>
        </p:nvSpPr>
        <p:spPr>
          <a:xfrm>
            <a:off x="431800" y="1004888"/>
            <a:ext cx="8370888" cy="3319462"/>
          </a:xfrm>
          <a:noFill/>
        </p:spPr>
        <p:txBody>
          <a:bodyPr/>
          <a:lstStyle/>
          <a:p>
            <a:pPr lvl="1">
              <a:lnSpc>
                <a:spcPct val="150000"/>
              </a:lnSpc>
            </a:pPr>
            <a:r>
              <a:rPr lang="de-DE" sz="1400" dirty="0">
                <a:solidFill>
                  <a:schemeClr val="bg1">
                    <a:lumMod val="95000"/>
                  </a:schemeClr>
                </a:solidFill>
              </a:rPr>
              <a:t>Motivation und Ziel der Arbeit</a:t>
            </a:r>
          </a:p>
          <a:p>
            <a:pPr lvl="1">
              <a:lnSpc>
                <a:spcPct val="150000"/>
              </a:lnSpc>
            </a:pPr>
            <a:r>
              <a:rPr lang="de-DE" sz="1400" dirty="0">
                <a:solidFill>
                  <a:schemeClr val="bg1">
                    <a:lumMod val="95000"/>
                  </a:schemeClr>
                </a:solidFill>
              </a:rPr>
              <a:t>Theoretische Grundlagen</a:t>
            </a:r>
          </a:p>
          <a:p>
            <a:pPr lvl="1">
              <a:lnSpc>
                <a:spcPct val="150000"/>
              </a:lnSpc>
            </a:pPr>
            <a:r>
              <a:rPr lang="de-DE" sz="1400" dirty="0">
                <a:solidFill>
                  <a:schemeClr val="bg1">
                    <a:lumMod val="95000"/>
                  </a:schemeClr>
                </a:solidFill>
              </a:rPr>
              <a:t>Analyse von prozess- und roboterbedingten Einflüssen auf die Genauigkeit des VKR</a:t>
            </a:r>
          </a:p>
          <a:p>
            <a:pPr lvl="1">
              <a:lnSpc>
                <a:spcPct val="150000"/>
              </a:lnSpc>
            </a:pPr>
            <a:r>
              <a:rPr lang="de-DE" sz="1400" dirty="0">
                <a:solidFill>
                  <a:schemeClr val="bg1">
                    <a:lumMod val="95000"/>
                  </a:schemeClr>
                </a:solidFill>
              </a:rPr>
              <a:t>Modellierung von </a:t>
            </a:r>
            <a:r>
              <a:rPr lang="de-DE" altLang="zh-CN" sz="1400" dirty="0">
                <a:solidFill>
                  <a:schemeClr val="bg1">
                    <a:lumMod val="95000"/>
                  </a:schemeClr>
                </a:solidFill>
              </a:rPr>
              <a:t>prozess- und roboterbedingten Einflüssen auf die Genauigkeit von VKR</a:t>
            </a:r>
          </a:p>
          <a:p>
            <a:pPr lvl="1">
              <a:lnSpc>
                <a:spcPct val="150000"/>
              </a:lnSpc>
            </a:pPr>
            <a:r>
              <a:rPr lang="de-DE" sz="1400" dirty="0">
                <a:solidFill>
                  <a:schemeClr val="bg1">
                    <a:lumMod val="95000"/>
                  </a:schemeClr>
                </a:solidFill>
              </a:rPr>
              <a:t>Entwicklung von Konzepten zur Steigerung der Robotergenauigkeit</a:t>
            </a:r>
          </a:p>
          <a:p>
            <a:pPr lvl="1">
              <a:lnSpc>
                <a:spcPct val="150000"/>
              </a:lnSpc>
            </a:pPr>
            <a:r>
              <a:rPr lang="de-DE" sz="1400" dirty="0"/>
              <a:t>Zusammenfassung und Ausblick</a:t>
            </a:r>
          </a:p>
          <a:p>
            <a:pPr>
              <a:lnSpc>
                <a:spcPct val="150000"/>
              </a:lnSpc>
            </a:pPr>
            <a:endParaRPr lang="de-DE" sz="1400" dirty="0"/>
          </a:p>
        </p:txBody>
      </p:sp>
    </p:spTree>
    <p:extLst>
      <p:ext uri="{BB962C8B-B14F-4D97-AF65-F5344CB8AC3E}">
        <p14:creationId xmlns:p14="http://schemas.microsoft.com/office/powerpoint/2010/main" val="708450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1D4C-AA22-4E29-B014-92B38B2A7A5B}"/>
              </a:ext>
            </a:extLst>
          </p:cNvPr>
          <p:cNvSpPr>
            <a:spLocks noGrp="1"/>
          </p:cNvSpPr>
          <p:nvPr>
            <p:ph type="title"/>
          </p:nvPr>
        </p:nvSpPr>
        <p:spPr/>
        <p:txBody>
          <a:bodyPr/>
          <a:lstStyle/>
          <a:p>
            <a:r>
              <a:rPr lang="de-DE" altLang="zh-CN" dirty="0"/>
              <a:t>Zusammenfassung</a:t>
            </a:r>
            <a:endParaRPr lang="zh-CN" altLang="en-US" dirty="0"/>
          </a:p>
        </p:txBody>
      </p:sp>
      <p:sp>
        <p:nvSpPr>
          <p:cNvPr id="3" name="Content Placeholder 2">
            <a:extLst>
              <a:ext uri="{FF2B5EF4-FFF2-40B4-BE49-F238E27FC236}">
                <a16:creationId xmlns:a16="http://schemas.microsoft.com/office/drawing/2014/main" id="{D0BC8EF8-F181-4F75-9DC8-5C07662D03A6}"/>
              </a:ext>
            </a:extLst>
          </p:cNvPr>
          <p:cNvSpPr>
            <a:spLocks noGrp="1"/>
          </p:cNvSpPr>
          <p:nvPr>
            <p:ph idx="1"/>
          </p:nvPr>
        </p:nvSpPr>
        <p:spPr>
          <a:xfrm>
            <a:off x="431801" y="900000"/>
            <a:ext cx="4445000" cy="1214550"/>
          </a:xfrm>
        </p:spPr>
        <p:txBody>
          <a:bodyPr/>
          <a:lstStyle/>
          <a:p>
            <a:pPr marL="285750" indent="-285750">
              <a:lnSpc>
                <a:spcPct val="150000"/>
              </a:lnSpc>
              <a:buFont typeface="Wingdings" panose="05000000000000000000" pitchFamily="2" charset="2"/>
              <a:buChar char="n"/>
            </a:pPr>
            <a:r>
              <a:rPr lang="de-DE" altLang="zh-CN" sz="1400" dirty="0"/>
              <a:t>Literaturgestützte Analyse von prozess- und roboterbedingten Einflüsse auf die Robotergenauigkeit</a:t>
            </a:r>
          </a:p>
          <a:p>
            <a:pPr marL="285750" indent="-285750">
              <a:lnSpc>
                <a:spcPct val="150000"/>
              </a:lnSpc>
              <a:buFont typeface="Wingdings" panose="05000000000000000000" pitchFamily="2" charset="2"/>
              <a:buChar char="n"/>
            </a:pPr>
            <a:endParaRPr lang="de-DE" altLang="zh-CN" sz="1400" dirty="0"/>
          </a:p>
          <a:p>
            <a:pPr marL="285750" indent="-285750">
              <a:lnSpc>
                <a:spcPct val="150000"/>
              </a:lnSpc>
              <a:buFont typeface="Wingdings" panose="05000000000000000000" pitchFamily="2" charset="2"/>
              <a:buChar char="n"/>
            </a:pPr>
            <a:endParaRPr lang="de-DE" altLang="zh-CN" sz="1400" dirty="0"/>
          </a:p>
          <a:p>
            <a:pPr marL="285750" indent="-285750">
              <a:lnSpc>
                <a:spcPct val="150000"/>
              </a:lnSpc>
              <a:buFont typeface="Wingdings" panose="05000000000000000000" pitchFamily="2" charset="2"/>
              <a:buChar char="n"/>
            </a:pPr>
            <a:endParaRPr lang="zh-CN" altLang="en-US" sz="1400" dirty="0"/>
          </a:p>
        </p:txBody>
      </p:sp>
      <p:pic>
        <p:nvPicPr>
          <p:cNvPr id="5" name="Picture 4">
            <a:extLst>
              <a:ext uri="{FF2B5EF4-FFF2-40B4-BE49-F238E27FC236}">
                <a16:creationId xmlns:a16="http://schemas.microsoft.com/office/drawing/2014/main" id="{85D36887-7749-4A4B-822C-2D9E30FE37AF}"/>
              </a:ext>
            </a:extLst>
          </p:cNvPr>
          <p:cNvPicPr>
            <a:picLocks noChangeAspect="1"/>
          </p:cNvPicPr>
          <p:nvPr/>
        </p:nvPicPr>
        <p:blipFill>
          <a:blip r:embed="rId3"/>
          <a:stretch>
            <a:fillRect/>
          </a:stretch>
        </p:blipFill>
        <p:spPr>
          <a:xfrm>
            <a:off x="5943600" y="716491"/>
            <a:ext cx="1524000" cy="1295933"/>
          </a:xfrm>
          <a:prstGeom prst="rect">
            <a:avLst/>
          </a:prstGeom>
        </p:spPr>
      </p:pic>
      <p:pic>
        <p:nvPicPr>
          <p:cNvPr id="7" name="Picture 6">
            <a:extLst>
              <a:ext uri="{FF2B5EF4-FFF2-40B4-BE49-F238E27FC236}">
                <a16:creationId xmlns:a16="http://schemas.microsoft.com/office/drawing/2014/main" id="{E578FE99-126D-4C56-BCE0-C984AAD8DD2D}"/>
              </a:ext>
            </a:extLst>
          </p:cNvPr>
          <p:cNvPicPr>
            <a:picLocks noChangeAspect="1"/>
          </p:cNvPicPr>
          <p:nvPr/>
        </p:nvPicPr>
        <p:blipFill rotWithShape="1">
          <a:blip r:embed="rId4"/>
          <a:srcRect l="-362" t="-1118" r="10868" b="21988"/>
          <a:stretch/>
        </p:blipFill>
        <p:spPr>
          <a:xfrm>
            <a:off x="4876801" y="2114550"/>
            <a:ext cx="1828799" cy="1044698"/>
          </a:xfrm>
          <a:prstGeom prst="rect">
            <a:avLst/>
          </a:prstGeom>
        </p:spPr>
      </p:pic>
      <p:pic>
        <p:nvPicPr>
          <p:cNvPr id="9" name="Picture 8">
            <a:extLst>
              <a:ext uri="{FF2B5EF4-FFF2-40B4-BE49-F238E27FC236}">
                <a16:creationId xmlns:a16="http://schemas.microsoft.com/office/drawing/2014/main" id="{07C39BC5-282A-46F3-9D60-A2F711B2879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1" y="3305869"/>
            <a:ext cx="1421325" cy="1050131"/>
          </a:xfrm>
          <a:prstGeom prst="rect">
            <a:avLst/>
          </a:prstGeom>
          <a:noFill/>
          <a:ln>
            <a:noFill/>
          </a:ln>
        </p:spPr>
      </p:pic>
      <p:pic>
        <p:nvPicPr>
          <p:cNvPr id="11" name="Picture 10">
            <a:extLst>
              <a:ext uri="{FF2B5EF4-FFF2-40B4-BE49-F238E27FC236}">
                <a16:creationId xmlns:a16="http://schemas.microsoft.com/office/drawing/2014/main" id="{60A18F66-660B-49CE-9B4F-65BFD034936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56937" y="3312469"/>
            <a:ext cx="1421326" cy="1043531"/>
          </a:xfrm>
          <a:prstGeom prst="rect">
            <a:avLst/>
          </a:prstGeom>
          <a:noFill/>
          <a:ln>
            <a:noFill/>
          </a:ln>
        </p:spPr>
      </p:pic>
      <p:sp>
        <p:nvSpPr>
          <p:cNvPr id="13" name="TextBox 12">
            <a:extLst>
              <a:ext uri="{FF2B5EF4-FFF2-40B4-BE49-F238E27FC236}">
                <a16:creationId xmlns:a16="http://schemas.microsoft.com/office/drawing/2014/main" id="{0738D14D-7365-451F-A857-89296DC6B52D}"/>
              </a:ext>
            </a:extLst>
          </p:cNvPr>
          <p:cNvSpPr txBox="1"/>
          <p:nvPr/>
        </p:nvSpPr>
        <p:spPr>
          <a:xfrm>
            <a:off x="345761" y="3481575"/>
            <a:ext cx="4577714" cy="698717"/>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de-DE" altLang="zh-CN" sz="1400" dirty="0"/>
              <a:t>Konzeptentwickelung zur Steigerung der Robotergenauigkeit</a:t>
            </a:r>
          </a:p>
        </p:txBody>
      </p:sp>
      <p:sp>
        <p:nvSpPr>
          <p:cNvPr id="15" name="TextBox 14">
            <a:extLst>
              <a:ext uri="{FF2B5EF4-FFF2-40B4-BE49-F238E27FC236}">
                <a16:creationId xmlns:a16="http://schemas.microsoft.com/office/drawing/2014/main" id="{1AAAE489-B629-4CA7-954B-3715E769784C}"/>
              </a:ext>
            </a:extLst>
          </p:cNvPr>
          <p:cNvSpPr txBox="1"/>
          <p:nvPr/>
        </p:nvSpPr>
        <p:spPr>
          <a:xfrm>
            <a:off x="345761" y="2290682"/>
            <a:ext cx="4577714" cy="698717"/>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de-DE" altLang="zh-CN" sz="1400" dirty="0"/>
              <a:t>Modellierung von prozess- und roboterbedingten Einflüsse auf die Robotergenauigkeit</a:t>
            </a:r>
          </a:p>
        </p:txBody>
      </p:sp>
    </p:spTree>
    <p:extLst>
      <p:ext uri="{BB962C8B-B14F-4D97-AF65-F5344CB8AC3E}">
        <p14:creationId xmlns:p14="http://schemas.microsoft.com/office/powerpoint/2010/main" val="206870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1D4C-AA22-4E29-B014-92B38B2A7A5B}"/>
              </a:ext>
            </a:extLst>
          </p:cNvPr>
          <p:cNvSpPr>
            <a:spLocks noGrp="1"/>
          </p:cNvSpPr>
          <p:nvPr>
            <p:ph type="title"/>
          </p:nvPr>
        </p:nvSpPr>
        <p:spPr/>
        <p:txBody>
          <a:bodyPr/>
          <a:lstStyle/>
          <a:p>
            <a:r>
              <a:rPr lang="de-DE" altLang="zh-CN" dirty="0"/>
              <a:t>Ausblick der Arbeit</a:t>
            </a:r>
            <a:endParaRPr lang="zh-CN" altLang="en-US" dirty="0"/>
          </a:p>
        </p:txBody>
      </p:sp>
      <p:sp>
        <p:nvSpPr>
          <p:cNvPr id="3" name="Content Placeholder 2">
            <a:extLst>
              <a:ext uri="{FF2B5EF4-FFF2-40B4-BE49-F238E27FC236}">
                <a16:creationId xmlns:a16="http://schemas.microsoft.com/office/drawing/2014/main" id="{D0BC8EF8-F181-4F75-9DC8-5C07662D03A6}"/>
              </a:ext>
            </a:extLst>
          </p:cNvPr>
          <p:cNvSpPr>
            <a:spLocks noGrp="1"/>
          </p:cNvSpPr>
          <p:nvPr>
            <p:ph idx="1"/>
          </p:nvPr>
        </p:nvSpPr>
        <p:spPr/>
        <p:txBody>
          <a:bodyPr/>
          <a:lstStyle/>
          <a:p>
            <a:pPr marL="171450" indent="-171450">
              <a:lnSpc>
                <a:spcPct val="150000"/>
              </a:lnSpc>
              <a:buFont typeface="Wingdings" panose="05000000000000000000" pitchFamily="2" charset="2"/>
              <a:buChar char="n"/>
            </a:pPr>
            <a:r>
              <a:rPr lang="de-DE" altLang="zh-CN" sz="1400" dirty="0"/>
              <a:t>Nur Positionierfehler betrachtet</a:t>
            </a:r>
          </a:p>
          <a:p>
            <a:pPr marL="314325" lvl="1" indent="-171450">
              <a:lnSpc>
                <a:spcPct val="150000"/>
              </a:lnSpc>
              <a:buFont typeface="Wingdings" panose="05000000000000000000" pitchFamily="2" charset="2"/>
              <a:buChar char="n"/>
            </a:pPr>
            <a:r>
              <a:rPr lang="de-DE" altLang="zh-CN" sz="1400" dirty="0"/>
              <a:t>Einflüsse auf die Orientierungsgenauigkeit ebenfalls notwendig</a:t>
            </a:r>
          </a:p>
          <a:p>
            <a:pPr marL="314325" lvl="1" indent="-171450">
              <a:lnSpc>
                <a:spcPct val="150000"/>
              </a:lnSpc>
              <a:buFont typeface="Wingdings" panose="05000000000000000000" pitchFamily="2" charset="2"/>
              <a:buChar char="n"/>
            </a:pPr>
            <a:endParaRPr lang="de-DE" altLang="zh-CN" sz="1400" dirty="0"/>
          </a:p>
          <a:p>
            <a:pPr marL="285750" indent="-285750">
              <a:lnSpc>
                <a:spcPct val="150000"/>
              </a:lnSpc>
              <a:buFont typeface="Wingdings" panose="05000000000000000000" pitchFamily="2" charset="2"/>
              <a:buChar char="n"/>
            </a:pPr>
            <a:r>
              <a:rPr lang="de-DE" altLang="zh-CN" sz="1400" dirty="0"/>
              <a:t>Die Greifposition nur ein Kreis in derselben Ebene</a:t>
            </a:r>
          </a:p>
          <a:p>
            <a:pPr marL="428625" lvl="1" indent="-285750">
              <a:lnSpc>
                <a:spcPct val="150000"/>
              </a:lnSpc>
              <a:buFont typeface="Wingdings" panose="05000000000000000000" pitchFamily="2" charset="2"/>
              <a:buChar char="n"/>
            </a:pPr>
            <a:r>
              <a:rPr lang="de-DE" altLang="zh-CN" sz="1400" dirty="0"/>
              <a:t>eine beliebige Position auf der Kugeloberfläche um der </a:t>
            </a:r>
            <a:r>
              <a:rPr lang="de-DE" altLang="zh-CN" sz="1400" dirty="0" err="1"/>
              <a:t>Ablegeposition</a:t>
            </a:r>
            <a:r>
              <a:rPr lang="de-DE" altLang="zh-CN" sz="1400" dirty="0"/>
              <a:t> </a:t>
            </a:r>
          </a:p>
          <a:p>
            <a:pPr marL="285750" indent="-285750">
              <a:lnSpc>
                <a:spcPct val="150000"/>
              </a:lnSpc>
              <a:buFont typeface="Wingdings" panose="05000000000000000000" pitchFamily="2" charset="2"/>
              <a:buChar char="n"/>
            </a:pPr>
            <a:endParaRPr lang="zh-CN" altLang="en-US" sz="1400" dirty="0"/>
          </a:p>
        </p:txBody>
      </p:sp>
    </p:spTree>
    <p:extLst>
      <p:ext uri="{BB962C8B-B14F-4D97-AF65-F5344CB8AC3E}">
        <p14:creationId xmlns:p14="http://schemas.microsoft.com/office/powerpoint/2010/main" val="175227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108DFD-8286-498D-B771-6A7A4D32B5E7}"/>
              </a:ext>
            </a:extLst>
          </p:cNvPr>
          <p:cNvSpPr>
            <a:spLocks noGrp="1"/>
          </p:cNvSpPr>
          <p:nvPr>
            <p:ph type="title"/>
          </p:nvPr>
        </p:nvSpPr>
        <p:spPr/>
        <p:txBody>
          <a:bodyPr/>
          <a:lstStyle/>
          <a:p>
            <a:r>
              <a:rPr lang="de-DE" altLang="zh-CN" dirty="0"/>
              <a:t>Motivation</a:t>
            </a:r>
            <a:endParaRPr lang="zh-CN" altLang="en-US" dirty="0"/>
          </a:p>
        </p:txBody>
      </p:sp>
      <p:sp>
        <p:nvSpPr>
          <p:cNvPr id="8" name="Content Placeholder 7">
            <a:extLst>
              <a:ext uri="{FF2B5EF4-FFF2-40B4-BE49-F238E27FC236}">
                <a16:creationId xmlns:a16="http://schemas.microsoft.com/office/drawing/2014/main" id="{24F37025-7B4A-485F-960D-8823557365A4}"/>
              </a:ext>
            </a:extLst>
          </p:cNvPr>
          <p:cNvSpPr>
            <a:spLocks noGrp="1"/>
          </p:cNvSpPr>
          <p:nvPr>
            <p:ph idx="1"/>
          </p:nvPr>
        </p:nvSpPr>
        <p:spPr/>
        <p:txBody>
          <a:bodyPr/>
          <a:lstStyle/>
          <a:p>
            <a:pPr marL="171450" indent="-171450">
              <a:buFont typeface="Wingdings" panose="05000000000000000000" pitchFamily="2" charset="2"/>
              <a:buChar char="n"/>
            </a:pPr>
            <a:r>
              <a:rPr lang="de-DE" altLang="zh-CN" dirty="0"/>
              <a:t>Kartesisch</a:t>
            </a:r>
          </a:p>
          <a:p>
            <a:pPr marL="314325" lvl="1" indent="-171450">
              <a:buFont typeface="Arial" panose="020B0604020202020204" pitchFamily="34" charset="0"/>
              <a:buChar char="+"/>
            </a:pPr>
            <a:r>
              <a:rPr lang="de-DE" altLang="zh-CN" dirty="0"/>
              <a:t>Einfache Regelung</a:t>
            </a:r>
          </a:p>
          <a:p>
            <a:pPr marL="314325" lvl="1" indent="-171450">
              <a:buFont typeface="Times New Roman" panose="02020603050405020304" pitchFamily="18" charset="0"/>
              <a:buChar char="˗"/>
            </a:pPr>
            <a:r>
              <a:rPr lang="de-DE" altLang="zh-CN" dirty="0"/>
              <a:t>Schlechte Raumausnutzung</a:t>
            </a:r>
          </a:p>
          <a:p>
            <a:pPr marL="314325" lvl="1" indent="-171450">
              <a:buFont typeface="Times New Roman" panose="02020603050405020304" pitchFamily="18" charset="0"/>
              <a:buChar char="˗"/>
            </a:pPr>
            <a:r>
              <a:rPr lang="de-DE" altLang="zh-CN" dirty="0"/>
              <a:t>Hoher Preis (100.000 €+)</a:t>
            </a:r>
          </a:p>
          <a:p>
            <a:pPr marL="171450" indent="-171450">
              <a:buFont typeface="Wingdings" panose="05000000000000000000" pitchFamily="2" charset="2"/>
              <a:buChar char="n"/>
            </a:pPr>
            <a:endParaRPr lang="de-DE" altLang="zh-CN" dirty="0"/>
          </a:p>
          <a:p>
            <a:pPr marL="171450" indent="-171450">
              <a:buFont typeface="Wingdings" panose="05000000000000000000" pitchFamily="2" charset="2"/>
              <a:buChar char="n"/>
            </a:pPr>
            <a:r>
              <a:rPr lang="de-DE" altLang="zh-CN" dirty="0"/>
              <a:t>Parallelkinematisch</a:t>
            </a:r>
          </a:p>
          <a:p>
            <a:pPr marL="371475" lvl="1" indent="-228600">
              <a:buFont typeface="Arial" panose="020B0604020202020204" pitchFamily="34" charset="0"/>
              <a:buChar char="+"/>
            </a:pPr>
            <a:r>
              <a:rPr lang="de-DE" altLang="zh-CN" dirty="0"/>
              <a:t>hohe Beschleunigungen und Geschwindigkeiten möglich</a:t>
            </a:r>
          </a:p>
          <a:p>
            <a:pPr marL="371475" lvl="1" indent="-228600">
              <a:buFont typeface="Arial" panose="020B0604020202020204" pitchFamily="34" charset="0"/>
              <a:buChar char="+"/>
            </a:pPr>
            <a:r>
              <a:rPr lang="de-DE" altLang="zh-CN" dirty="0"/>
              <a:t>gutes Verhältnis von Objekt- zu Robotermasse</a:t>
            </a:r>
          </a:p>
          <a:p>
            <a:pPr marL="371475" lvl="1" indent="-228600">
              <a:buFont typeface="Times New Roman" panose="02020603050405020304" pitchFamily="18" charset="0"/>
              <a:buChar char="˗"/>
            </a:pPr>
            <a:r>
              <a:rPr lang="de-DE" altLang="zh-CN" dirty="0"/>
              <a:t>eingeschränkter Arbeitsraum</a:t>
            </a:r>
          </a:p>
          <a:p>
            <a:endParaRPr lang="de-DE" altLang="zh-CN" dirty="0"/>
          </a:p>
        </p:txBody>
      </p:sp>
      <p:pic>
        <p:nvPicPr>
          <p:cNvPr id="10" name="Picture 9">
            <a:extLst>
              <a:ext uri="{FF2B5EF4-FFF2-40B4-BE49-F238E27FC236}">
                <a16:creationId xmlns:a16="http://schemas.microsoft.com/office/drawing/2014/main" id="{6164EDF8-99A1-41CF-AE75-6E6B78350F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4631" y="711118"/>
            <a:ext cx="1374738" cy="1232412"/>
          </a:xfrm>
          <a:prstGeom prst="rect">
            <a:avLst/>
          </a:prstGeom>
        </p:spPr>
      </p:pic>
      <p:pic>
        <p:nvPicPr>
          <p:cNvPr id="12" name="Picture 11">
            <a:extLst>
              <a:ext uri="{FF2B5EF4-FFF2-40B4-BE49-F238E27FC236}">
                <a16:creationId xmlns:a16="http://schemas.microsoft.com/office/drawing/2014/main" id="{60F8727D-F162-4779-A5A5-F940B33F520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5852" y="1993242"/>
            <a:ext cx="1447800" cy="938971"/>
          </a:xfrm>
          <a:prstGeom prst="rect">
            <a:avLst/>
          </a:prstGeom>
          <a:noFill/>
        </p:spPr>
      </p:pic>
      <p:sp>
        <p:nvSpPr>
          <p:cNvPr id="18" name="TextBox 17">
            <a:extLst>
              <a:ext uri="{FF2B5EF4-FFF2-40B4-BE49-F238E27FC236}">
                <a16:creationId xmlns:a16="http://schemas.microsoft.com/office/drawing/2014/main" id="{1F1E296B-E354-449A-B34C-2C32EFC916E4}"/>
              </a:ext>
            </a:extLst>
          </p:cNvPr>
          <p:cNvSpPr txBox="1"/>
          <p:nvPr/>
        </p:nvSpPr>
        <p:spPr>
          <a:xfrm>
            <a:off x="5280961" y="1485053"/>
            <a:ext cx="2288212" cy="246221"/>
          </a:xfrm>
          <a:prstGeom prst="rect">
            <a:avLst/>
          </a:prstGeom>
          <a:noFill/>
        </p:spPr>
        <p:txBody>
          <a:bodyPr wrap="square">
            <a:spAutoFit/>
          </a:bodyPr>
          <a:lstStyle/>
          <a:p>
            <a:r>
              <a:rPr lang="de-DE" altLang="zh-CN" sz="1000" dirty="0">
                <a:latin typeface="+mn-ea"/>
                <a:cs typeface="Calibri" panose="020F0502020204030204" pitchFamily="34" charset="0"/>
              </a:rPr>
              <a:t>[1] Schöttler et al 2008, S. 227</a:t>
            </a:r>
            <a:endParaRPr lang="zh-CN" altLang="en-US" sz="1000" dirty="0">
              <a:latin typeface="+mn-ea"/>
            </a:endParaRPr>
          </a:p>
        </p:txBody>
      </p:sp>
      <p:sp>
        <p:nvSpPr>
          <p:cNvPr id="20" name="TextBox 19">
            <a:extLst>
              <a:ext uri="{FF2B5EF4-FFF2-40B4-BE49-F238E27FC236}">
                <a16:creationId xmlns:a16="http://schemas.microsoft.com/office/drawing/2014/main" id="{0F002381-E0D6-4B4B-9CD5-965A68C40005}"/>
              </a:ext>
            </a:extLst>
          </p:cNvPr>
          <p:cNvSpPr txBox="1"/>
          <p:nvPr/>
        </p:nvSpPr>
        <p:spPr>
          <a:xfrm>
            <a:off x="6974345" y="2655214"/>
            <a:ext cx="2069590" cy="246221"/>
          </a:xfrm>
          <a:prstGeom prst="rect">
            <a:avLst/>
          </a:prstGeom>
          <a:noFill/>
        </p:spPr>
        <p:txBody>
          <a:bodyPr wrap="square">
            <a:spAutoFit/>
          </a:bodyPr>
          <a:lstStyle/>
          <a:p>
            <a:r>
              <a:rPr lang="de-DE" altLang="zh-CN" sz="1000" dirty="0">
                <a:latin typeface="+mn-ea"/>
                <a:cs typeface="Calibri" panose="020F0502020204030204" pitchFamily="34" charset="0"/>
              </a:rPr>
              <a:t>[2] Schöttler et al 2008, S. 230</a:t>
            </a:r>
            <a:endParaRPr lang="zh-CN" altLang="en-US" sz="1000" dirty="0">
              <a:latin typeface="+mn-ea"/>
            </a:endParaRPr>
          </a:p>
        </p:txBody>
      </p:sp>
      <p:sp>
        <p:nvSpPr>
          <p:cNvPr id="22" name="TextBox 21">
            <a:extLst>
              <a:ext uri="{FF2B5EF4-FFF2-40B4-BE49-F238E27FC236}">
                <a16:creationId xmlns:a16="http://schemas.microsoft.com/office/drawing/2014/main" id="{67CE0DCF-7B36-463B-A63C-C6DCA11FFAA3}"/>
              </a:ext>
            </a:extLst>
          </p:cNvPr>
          <p:cNvSpPr txBox="1"/>
          <p:nvPr/>
        </p:nvSpPr>
        <p:spPr>
          <a:xfrm>
            <a:off x="336549" y="3063338"/>
            <a:ext cx="4577714" cy="1169551"/>
          </a:xfrm>
          <a:prstGeom prst="rect">
            <a:avLst/>
          </a:prstGeom>
          <a:noFill/>
        </p:spPr>
        <p:txBody>
          <a:bodyPr wrap="square">
            <a:spAutoFit/>
          </a:bodyPr>
          <a:lstStyle/>
          <a:p>
            <a:pPr marL="171450" indent="-171450">
              <a:spcBef>
                <a:spcPts val="288"/>
              </a:spcBef>
              <a:buFont typeface="Wingdings" panose="05000000000000000000" pitchFamily="2" charset="2"/>
              <a:buChar char="n"/>
            </a:pPr>
            <a:r>
              <a:rPr lang="de-DE" altLang="zh-CN" sz="1200" dirty="0">
                <a:latin typeface="+mn-ea"/>
              </a:rPr>
              <a:t>Vertikal-Knickarm-Roboter:</a:t>
            </a:r>
          </a:p>
          <a:p>
            <a:pPr marL="314325" lvl="1" indent="-171450">
              <a:spcBef>
                <a:spcPts val="288"/>
              </a:spcBef>
              <a:buFont typeface="Arial" panose="020B0604020202020204" pitchFamily="34" charset="0"/>
              <a:buChar char="+"/>
            </a:pPr>
            <a:r>
              <a:rPr lang="de-DE" altLang="zh-CN" sz="1200" dirty="0">
                <a:latin typeface="+mn-ea"/>
              </a:rPr>
              <a:t>günstig</a:t>
            </a:r>
          </a:p>
          <a:p>
            <a:pPr marL="314325" lvl="1" indent="-171450">
              <a:spcBef>
                <a:spcPts val="288"/>
              </a:spcBef>
              <a:buFont typeface="Arial" panose="020B0604020202020204" pitchFamily="34" charset="0"/>
              <a:buChar char="+"/>
            </a:pPr>
            <a:r>
              <a:rPr lang="de-DE" altLang="zh-CN" sz="1200" dirty="0">
                <a:latin typeface="+mn-ea"/>
              </a:rPr>
              <a:t>flexibel</a:t>
            </a:r>
          </a:p>
          <a:p>
            <a:pPr marL="314325" lvl="1" indent="-171450">
              <a:spcBef>
                <a:spcPts val="288"/>
              </a:spcBef>
              <a:buFont typeface="Times New Roman" panose="02020603050405020304" pitchFamily="18" charset="0"/>
              <a:buChar char="˗"/>
            </a:pPr>
            <a:r>
              <a:rPr lang="de-DE" altLang="zh-CN" sz="1200" dirty="0">
                <a:latin typeface="+mn-ea"/>
              </a:rPr>
              <a:t>geringe Steifigkeit</a:t>
            </a:r>
          </a:p>
          <a:p>
            <a:pPr marL="314325" lvl="1" indent="-171450">
              <a:spcBef>
                <a:spcPts val="288"/>
              </a:spcBef>
              <a:buFont typeface="Times New Roman" panose="02020603050405020304" pitchFamily="18" charset="0"/>
              <a:buChar char="˗"/>
            </a:pPr>
            <a:r>
              <a:rPr lang="de-DE" altLang="zh-CN" sz="1200" dirty="0">
                <a:latin typeface="+mn-ea"/>
              </a:rPr>
              <a:t>hohe Stör- und Fehleranfälligkeit</a:t>
            </a:r>
          </a:p>
        </p:txBody>
      </p:sp>
      <p:pic>
        <p:nvPicPr>
          <p:cNvPr id="24" name="Picture 23">
            <a:extLst>
              <a:ext uri="{FF2B5EF4-FFF2-40B4-BE49-F238E27FC236}">
                <a16:creationId xmlns:a16="http://schemas.microsoft.com/office/drawing/2014/main" id="{1DDACC30-B1BE-4971-A571-1DC9F1664512}"/>
              </a:ext>
            </a:extLst>
          </p:cNvPr>
          <p:cNvPicPr>
            <a:picLocks noChangeAspect="1"/>
          </p:cNvPicPr>
          <p:nvPr/>
        </p:nvPicPr>
        <p:blipFill>
          <a:blip r:embed="rId5"/>
          <a:stretch>
            <a:fillRect/>
          </a:stretch>
        </p:blipFill>
        <p:spPr>
          <a:xfrm>
            <a:off x="3884631" y="2932213"/>
            <a:ext cx="1195222" cy="1510242"/>
          </a:xfrm>
          <a:prstGeom prst="rect">
            <a:avLst/>
          </a:prstGeom>
        </p:spPr>
      </p:pic>
      <p:sp>
        <p:nvSpPr>
          <p:cNvPr id="26" name="TextBox 25">
            <a:extLst>
              <a:ext uri="{FF2B5EF4-FFF2-40B4-BE49-F238E27FC236}">
                <a16:creationId xmlns:a16="http://schemas.microsoft.com/office/drawing/2014/main" id="{6EFB47C1-462F-439F-AABE-E79F14F2B9BA}"/>
              </a:ext>
            </a:extLst>
          </p:cNvPr>
          <p:cNvSpPr txBox="1"/>
          <p:nvPr/>
        </p:nvSpPr>
        <p:spPr>
          <a:xfrm>
            <a:off x="4676199" y="4109779"/>
            <a:ext cx="4036001" cy="246221"/>
          </a:xfrm>
          <a:prstGeom prst="rect">
            <a:avLst/>
          </a:prstGeom>
          <a:noFill/>
        </p:spPr>
        <p:txBody>
          <a:bodyPr wrap="square">
            <a:spAutoFit/>
          </a:bodyPr>
          <a:lstStyle/>
          <a:p>
            <a:r>
              <a:rPr lang="de-DE" altLang="zh-CN" sz="1000" dirty="0">
                <a:latin typeface="+mn-ea"/>
                <a:cs typeface="Calibri" panose="020F0502020204030204" pitchFamily="34" charset="0"/>
              </a:rPr>
              <a:t>[3] </a:t>
            </a:r>
            <a:r>
              <a:rPr lang="de-DE" altLang="zh-CN" sz="1000" dirty="0">
                <a:latin typeface="+mn-ea"/>
                <a:cs typeface="Calibri" panose="020F0502020204030204" pitchFamily="34" charset="0"/>
                <a:hlinkClick r:id="rId6"/>
              </a:rPr>
              <a:t>https://www.eurobots.net/used-robot-lbr-iiwa-cn.html</a:t>
            </a:r>
            <a:r>
              <a:rPr lang="de-DE" altLang="zh-CN" sz="1000" dirty="0">
                <a:latin typeface="+mn-ea"/>
                <a:cs typeface="Calibri" panose="020F0502020204030204" pitchFamily="34" charset="0"/>
              </a:rPr>
              <a:t>, 03.11.2020</a:t>
            </a:r>
            <a:endParaRPr lang="zh-CN" altLang="en-US" sz="1000" dirty="0">
              <a:latin typeface="+mn-ea"/>
            </a:endParaRPr>
          </a:p>
        </p:txBody>
      </p:sp>
    </p:spTree>
    <p:extLst>
      <p:ext uri="{BB962C8B-B14F-4D97-AF65-F5344CB8AC3E}">
        <p14:creationId xmlns:p14="http://schemas.microsoft.com/office/powerpoint/2010/main" val="429278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1D4C-AA22-4E29-B014-92B38B2A7A5B}"/>
              </a:ext>
            </a:extLst>
          </p:cNvPr>
          <p:cNvSpPr>
            <a:spLocks noGrp="1"/>
          </p:cNvSpPr>
          <p:nvPr>
            <p:ph type="title"/>
          </p:nvPr>
        </p:nvSpPr>
        <p:spPr/>
        <p:txBody>
          <a:bodyPr/>
          <a:lstStyle/>
          <a:p>
            <a:r>
              <a:rPr lang="de-DE" altLang="zh-CN" dirty="0"/>
              <a:t>Ausblick der Arbeit</a:t>
            </a:r>
            <a:endParaRPr lang="zh-CN" altLang="en-US" dirty="0"/>
          </a:p>
        </p:txBody>
      </p:sp>
      <p:sp>
        <p:nvSpPr>
          <p:cNvPr id="3" name="Content Placeholder 2">
            <a:extLst>
              <a:ext uri="{FF2B5EF4-FFF2-40B4-BE49-F238E27FC236}">
                <a16:creationId xmlns:a16="http://schemas.microsoft.com/office/drawing/2014/main" id="{D0BC8EF8-F181-4F75-9DC8-5C07662D03A6}"/>
              </a:ext>
            </a:extLst>
          </p:cNvPr>
          <p:cNvSpPr>
            <a:spLocks noGrp="1"/>
          </p:cNvSpPr>
          <p:nvPr>
            <p:ph idx="1"/>
          </p:nvPr>
        </p:nvSpPr>
        <p:spPr/>
        <p:txBody>
          <a:bodyPr/>
          <a:lstStyle/>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r>
              <a:rPr lang="de-DE" altLang="zh-CN" sz="1400" dirty="0"/>
              <a:t>Ungenaues CAD-Modell</a:t>
            </a:r>
          </a:p>
          <a:p>
            <a:pPr marL="314325" lvl="1" indent="-171450">
              <a:lnSpc>
                <a:spcPct val="150000"/>
              </a:lnSpc>
              <a:buFont typeface="Wingdings" panose="05000000000000000000" pitchFamily="2" charset="2"/>
              <a:buChar char="n"/>
            </a:pPr>
            <a:r>
              <a:rPr lang="de-DE" altLang="zh-CN" sz="1400" dirty="0"/>
              <a:t>Ohne technische Bauteilzeichnungen zur Verfügung</a:t>
            </a:r>
          </a:p>
          <a:p>
            <a:pPr marL="314325" lvl="1" indent="-171450">
              <a:lnSpc>
                <a:spcPct val="150000"/>
              </a:lnSpc>
              <a:buFont typeface="Wingdings" panose="05000000000000000000" pitchFamily="2" charset="2"/>
              <a:buChar char="n"/>
            </a:pPr>
            <a:endParaRPr lang="de-DE" altLang="zh-CN" sz="1400" dirty="0"/>
          </a:p>
          <a:p>
            <a:pPr marL="314325" lvl="1"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endParaRPr lang="de-DE" altLang="zh-CN" sz="1400" dirty="0"/>
          </a:p>
          <a:p>
            <a:pPr>
              <a:lnSpc>
                <a:spcPct val="150000"/>
              </a:lnSpc>
            </a:pPr>
            <a:endParaRPr lang="zh-CN" altLang="en-US" sz="1400" dirty="0"/>
          </a:p>
        </p:txBody>
      </p:sp>
      <p:pic>
        <p:nvPicPr>
          <p:cNvPr id="5" name="Picture 4">
            <a:extLst>
              <a:ext uri="{FF2B5EF4-FFF2-40B4-BE49-F238E27FC236}">
                <a16:creationId xmlns:a16="http://schemas.microsoft.com/office/drawing/2014/main" id="{131745D2-AAFA-4FFC-84E8-95BF88CF6AE0}"/>
              </a:ext>
            </a:extLst>
          </p:cNvPr>
          <p:cNvPicPr>
            <a:picLocks noChangeAspect="1"/>
          </p:cNvPicPr>
          <p:nvPr/>
        </p:nvPicPr>
        <p:blipFill>
          <a:blip r:embed="rId3"/>
          <a:stretch>
            <a:fillRect/>
          </a:stretch>
        </p:blipFill>
        <p:spPr>
          <a:xfrm>
            <a:off x="5334000" y="900000"/>
            <a:ext cx="1187263" cy="1500185"/>
          </a:xfrm>
          <a:prstGeom prst="rect">
            <a:avLst/>
          </a:prstGeom>
        </p:spPr>
      </p:pic>
      <p:pic>
        <p:nvPicPr>
          <p:cNvPr id="7" name="Picture 6">
            <a:extLst>
              <a:ext uri="{FF2B5EF4-FFF2-40B4-BE49-F238E27FC236}">
                <a16:creationId xmlns:a16="http://schemas.microsoft.com/office/drawing/2014/main" id="{F26ED558-2D7C-477E-B3AC-39A938104B4C}"/>
              </a:ext>
            </a:extLst>
          </p:cNvPr>
          <p:cNvPicPr>
            <a:picLocks noChangeAspect="1"/>
          </p:cNvPicPr>
          <p:nvPr/>
        </p:nvPicPr>
        <p:blipFill rotWithShape="1">
          <a:blip r:embed="rId4"/>
          <a:srcRect l="12072" r="16221"/>
          <a:stretch/>
        </p:blipFill>
        <p:spPr>
          <a:xfrm>
            <a:off x="6955819" y="1071564"/>
            <a:ext cx="1756381" cy="1500186"/>
          </a:xfrm>
          <a:prstGeom prst="rect">
            <a:avLst/>
          </a:prstGeom>
        </p:spPr>
      </p:pic>
      <p:pic>
        <p:nvPicPr>
          <p:cNvPr id="9" name="Picture 8">
            <a:extLst>
              <a:ext uri="{FF2B5EF4-FFF2-40B4-BE49-F238E27FC236}">
                <a16:creationId xmlns:a16="http://schemas.microsoft.com/office/drawing/2014/main" id="{5BE3DAB8-896E-487F-95B6-9FE1D477BBF4}"/>
              </a:ext>
            </a:extLst>
          </p:cNvPr>
          <p:cNvPicPr>
            <a:picLocks noChangeAspect="1"/>
          </p:cNvPicPr>
          <p:nvPr/>
        </p:nvPicPr>
        <p:blipFill>
          <a:blip r:embed="rId5"/>
          <a:stretch>
            <a:fillRect/>
          </a:stretch>
        </p:blipFill>
        <p:spPr>
          <a:xfrm>
            <a:off x="5334000" y="2632780"/>
            <a:ext cx="2941681" cy="1659410"/>
          </a:xfrm>
          <a:prstGeom prst="rect">
            <a:avLst/>
          </a:prstGeom>
        </p:spPr>
      </p:pic>
      <p:sp>
        <p:nvSpPr>
          <p:cNvPr id="11" name="TextBox 10">
            <a:extLst>
              <a:ext uri="{FF2B5EF4-FFF2-40B4-BE49-F238E27FC236}">
                <a16:creationId xmlns:a16="http://schemas.microsoft.com/office/drawing/2014/main" id="{FDF44810-65BF-4DCC-9782-EE4C5C50E5EE}"/>
              </a:ext>
            </a:extLst>
          </p:cNvPr>
          <p:cNvSpPr txBox="1"/>
          <p:nvPr/>
        </p:nvSpPr>
        <p:spPr>
          <a:xfrm>
            <a:off x="431800" y="2876550"/>
            <a:ext cx="4577714" cy="698717"/>
          </a:xfrm>
          <a:prstGeom prst="rect">
            <a:avLst/>
          </a:prstGeom>
          <a:noFill/>
        </p:spPr>
        <p:txBody>
          <a:bodyPr wrap="square">
            <a:spAutoFit/>
          </a:bodyPr>
          <a:lstStyle/>
          <a:p>
            <a:pPr marL="171450" indent="-171450">
              <a:lnSpc>
                <a:spcPct val="150000"/>
              </a:lnSpc>
              <a:buFont typeface="Wingdings" panose="05000000000000000000" pitchFamily="2" charset="2"/>
              <a:buChar char="n"/>
            </a:pPr>
            <a:r>
              <a:rPr lang="de-DE" altLang="zh-CN" sz="1400" dirty="0"/>
              <a:t>Temperatur des Motors</a:t>
            </a:r>
          </a:p>
          <a:p>
            <a:pPr marL="314325" lvl="1" indent="-171450">
              <a:lnSpc>
                <a:spcPct val="150000"/>
              </a:lnSpc>
              <a:buFont typeface="Wingdings" panose="05000000000000000000" pitchFamily="2" charset="2"/>
              <a:buChar char="n"/>
            </a:pPr>
            <a:r>
              <a:rPr lang="de-DE" altLang="zh-CN" sz="1400" dirty="0"/>
              <a:t>In FEM verwendete Temperaturen nur ein Beispiel</a:t>
            </a:r>
          </a:p>
        </p:txBody>
      </p:sp>
    </p:spTree>
    <p:extLst>
      <p:ext uri="{BB962C8B-B14F-4D97-AF65-F5344CB8AC3E}">
        <p14:creationId xmlns:p14="http://schemas.microsoft.com/office/powerpoint/2010/main" val="295876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D017-DE91-4A82-91BC-D9AC6294DEC5}"/>
              </a:ext>
            </a:extLst>
          </p:cNvPr>
          <p:cNvSpPr>
            <a:spLocks noGrp="1"/>
          </p:cNvSpPr>
          <p:nvPr>
            <p:ph type="title"/>
          </p:nvPr>
        </p:nvSpPr>
        <p:spPr/>
        <p:txBody>
          <a:bodyPr/>
          <a:lstStyle/>
          <a:p>
            <a:r>
              <a:rPr lang="de-DE" altLang="zh-CN" dirty="0"/>
              <a:t>Quellen</a:t>
            </a:r>
            <a:endParaRPr lang="zh-CN" altLang="en-US" dirty="0"/>
          </a:p>
        </p:txBody>
      </p:sp>
      <p:sp>
        <p:nvSpPr>
          <p:cNvPr id="3" name="Content Placeholder 2">
            <a:extLst>
              <a:ext uri="{FF2B5EF4-FFF2-40B4-BE49-F238E27FC236}">
                <a16:creationId xmlns:a16="http://schemas.microsoft.com/office/drawing/2014/main" id="{F7B59BA4-FD6E-4EB0-8DDD-690E96AB3957}"/>
              </a:ext>
            </a:extLst>
          </p:cNvPr>
          <p:cNvSpPr>
            <a:spLocks noGrp="1"/>
          </p:cNvSpPr>
          <p:nvPr>
            <p:ph idx="1"/>
          </p:nvPr>
        </p:nvSpPr>
        <p:spPr/>
        <p:txBody>
          <a:bodyPr/>
          <a:lstStyle/>
          <a:p>
            <a:r>
              <a:rPr lang="de-DE" altLang="zh-CN" dirty="0"/>
              <a:t>[1] </a:t>
            </a:r>
            <a:r>
              <a:rPr lang="de-DE" altLang="zh-CN" dirty="0" err="1"/>
              <a:t>Seckner</a:t>
            </a:r>
            <a:r>
              <a:rPr lang="de-DE" altLang="zh-CN" dirty="0"/>
              <a:t>, M., 2008: Unterstützung automatisierter Mikroproduktion durch wandlungsfähige Montageanlagen - Konzeption und Realisierung einer flexiblen und reaktiven Mikromontage, in: Band 19, Fortschritt-Berichte </a:t>
            </a:r>
            <a:r>
              <a:rPr lang="de-DE" altLang="zh-CN" dirty="0" err="1"/>
              <a:t>pak</a:t>
            </a:r>
            <a:r>
              <a:rPr lang="de-DE" altLang="zh-CN" dirty="0"/>
              <a:t>, Technische Universität Kaiserslautern, </a:t>
            </a:r>
            <a:r>
              <a:rPr lang="de-DE" altLang="zh-CN" dirty="0" err="1"/>
              <a:t>Kaiserslauten</a:t>
            </a:r>
            <a:r>
              <a:rPr lang="de-DE" altLang="zh-CN" dirty="0"/>
              <a:t>, S. 227.</a:t>
            </a:r>
          </a:p>
          <a:p>
            <a:r>
              <a:rPr lang="de-DE" altLang="zh-CN" dirty="0"/>
              <a:t>[2] </a:t>
            </a:r>
            <a:r>
              <a:rPr lang="de-DE" altLang="zh-CN" dirty="0" err="1"/>
              <a:t>Seckner</a:t>
            </a:r>
            <a:r>
              <a:rPr lang="de-DE" altLang="zh-CN" dirty="0"/>
              <a:t>, M., 2008: Unterstützung automatisierter Mikroproduktion durch wandlungsfähige Montageanlagen - Konzeption und Realisierung einer flexiblen und reaktiven Mikromontage, in: Band 19, Fortschritt-Berichte </a:t>
            </a:r>
            <a:r>
              <a:rPr lang="de-DE" altLang="zh-CN" dirty="0" err="1"/>
              <a:t>pak</a:t>
            </a:r>
            <a:r>
              <a:rPr lang="de-DE" altLang="zh-CN" dirty="0"/>
              <a:t>, Technische Universität Kaiserslautern, </a:t>
            </a:r>
            <a:r>
              <a:rPr lang="de-DE" altLang="zh-CN" dirty="0" err="1"/>
              <a:t>Kaiserslauten</a:t>
            </a:r>
            <a:r>
              <a:rPr lang="de-DE" altLang="zh-CN" dirty="0"/>
              <a:t>, S. 230.</a:t>
            </a:r>
          </a:p>
          <a:p>
            <a:r>
              <a:rPr lang="de-DE" altLang="zh-CN" dirty="0"/>
              <a:t>[3] </a:t>
            </a:r>
            <a:r>
              <a:rPr lang="de-DE" altLang="zh-CN" sz="1200" dirty="0">
                <a:latin typeface="+mn-ea"/>
                <a:cs typeface="Calibri" panose="020F0502020204030204" pitchFamily="34" charset="0"/>
                <a:hlinkClick r:id="rId2"/>
              </a:rPr>
              <a:t>https://www.eurobots.net/used-robot-lbr-iiwa-cn.html</a:t>
            </a:r>
            <a:r>
              <a:rPr lang="de-DE" altLang="zh-CN" sz="1200" dirty="0">
                <a:latin typeface="+mn-ea"/>
                <a:cs typeface="Calibri" panose="020F0502020204030204" pitchFamily="34" charset="0"/>
              </a:rPr>
              <a:t>, 03.11.2020</a:t>
            </a:r>
            <a:endParaRPr lang="de-DE" altLang="zh-CN" dirty="0"/>
          </a:p>
          <a:p>
            <a:r>
              <a:rPr lang="de-DE" altLang="zh-CN" dirty="0"/>
              <a:t>[4] </a:t>
            </a:r>
            <a:r>
              <a:rPr lang="en-US" altLang="zh-CN" sz="1200" dirty="0">
                <a:hlinkClick r:id="rId3"/>
              </a:rPr>
              <a:t>https://www.richter-pforzheim.de/bestueckung/</a:t>
            </a:r>
            <a:r>
              <a:rPr lang="en-US" altLang="zh-CN" sz="1200" dirty="0"/>
              <a:t> </a:t>
            </a:r>
            <a:r>
              <a:rPr lang="de-DE" altLang="zh-CN" sz="1200" dirty="0"/>
              <a:t>,</a:t>
            </a:r>
            <a:r>
              <a:rPr lang="zh-CN" altLang="en-US" sz="1200" dirty="0"/>
              <a:t> </a:t>
            </a:r>
            <a:r>
              <a:rPr lang="de-DE" altLang="zh-CN" sz="1200" dirty="0"/>
              <a:t>03.11.2020</a:t>
            </a:r>
            <a:endParaRPr lang="zh-CN" altLang="en-US" dirty="0"/>
          </a:p>
          <a:p>
            <a:r>
              <a:rPr lang="de-DE" altLang="zh-CN" dirty="0"/>
              <a:t>[5] </a:t>
            </a:r>
            <a:r>
              <a:rPr lang="zh-CN" altLang="en-US" sz="1200" dirty="0">
                <a:hlinkClick r:id="rId4"/>
              </a:rPr>
              <a:t>https://www.informatik.gym-wst.de/de/calliope/aktoren</a:t>
            </a:r>
            <a:r>
              <a:rPr lang="de-DE" altLang="zh-CN" sz="1200" dirty="0"/>
              <a:t>,</a:t>
            </a:r>
            <a:r>
              <a:rPr lang="zh-CN" altLang="en-US" sz="1200" dirty="0"/>
              <a:t> </a:t>
            </a:r>
            <a:r>
              <a:rPr lang="de-DE" altLang="zh-CN" sz="1200" dirty="0"/>
              <a:t>03.11.2020</a:t>
            </a:r>
            <a:endParaRPr lang="zh-CN" altLang="en-US" dirty="0"/>
          </a:p>
          <a:p>
            <a:r>
              <a:rPr lang="de-DE" altLang="zh-CN" dirty="0"/>
              <a:t>[6] </a:t>
            </a:r>
            <a:r>
              <a:rPr lang="de-DE" altLang="zh-CN" dirty="0">
                <a:hlinkClick r:id="rId5"/>
              </a:rPr>
              <a:t>https://focusedcollection.com/168013986/stock-photo-indoors-precision-assembly-line-automobile.html</a:t>
            </a:r>
            <a:r>
              <a:rPr lang="de-DE" altLang="zh-CN" dirty="0"/>
              <a:t>,</a:t>
            </a:r>
            <a:r>
              <a:rPr lang="zh-CN" altLang="en-US" dirty="0"/>
              <a:t> </a:t>
            </a:r>
            <a:r>
              <a:rPr lang="de-DE" altLang="zh-CN" dirty="0"/>
              <a:t>03.11.2020</a:t>
            </a:r>
            <a:endParaRPr lang="zh-CN" altLang="en-US" dirty="0"/>
          </a:p>
          <a:p>
            <a:r>
              <a:rPr lang="de-DE" altLang="zh-CN" dirty="0"/>
              <a:t>[7] </a:t>
            </a:r>
            <a:r>
              <a:rPr lang="zh-CN" altLang="en-US" sz="1200" dirty="0">
                <a:hlinkClick r:id="rId6"/>
              </a:rPr>
              <a:t>https://www.youtube.com/watch?v=InCecfZljwQ&amp;t=781s</a:t>
            </a:r>
            <a:r>
              <a:rPr lang="de-DE" altLang="zh-CN" sz="1200" dirty="0"/>
              <a:t>, 04.11.2020</a:t>
            </a:r>
            <a:r>
              <a:rPr lang="zh-CN" altLang="en-US" sz="1200" dirty="0"/>
              <a:t> </a:t>
            </a:r>
            <a:endParaRPr lang="zh-CN" altLang="en-US" dirty="0"/>
          </a:p>
          <a:p>
            <a:r>
              <a:rPr lang="de-DE" altLang="zh-CN" dirty="0"/>
              <a:t>[8]</a:t>
            </a:r>
            <a:r>
              <a:rPr lang="de-DE" altLang="zh-CN" sz="1200" dirty="0"/>
              <a:t> </a:t>
            </a:r>
            <a:r>
              <a:rPr lang="zh-CN" altLang="en-US" sz="1200" dirty="0">
                <a:hlinkClick r:id="rId7"/>
              </a:rPr>
              <a:t>https://www.youtube.com/watch?v=CT--YwUcFj4&amp;t=944s</a:t>
            </a:r>
            <a:r>
              <a:rPr lang="de-DE" altLang="zh-CN" sz="1200" dirty="0"/>
              <a:t>, 04.11.2020</a:t>
            </a:r>
            <a:r>
              <a:rPr lang="zh-CN" altLang="en-US" sz="1200" dirty="0"/>
              <a:t> </a:t>
            </a:r>
            <a:endParaRPr lang="zh-CN" altLang="en-US" dirty="0"/>
          </a:p>
          <a:p>
            <a:r>
              <a:rPr lang="de-DE" altLang="zh-CN" dirty="0"/>
              <a:t>[9] </a:t>
            </a:r>
            <a:r>
              <a:rPr lang="zh-CN" altLang="en-US" sz="1200" dirty="0">
                <a:hlinkClick r:id="rId8"/>
              </a:rPr>
              <a:t>https://www.youtube.com/watch?v=rV21yiXLVfw</a:t>
            </a:r>
            <a:r>
              <a:rPr lang="de-DE" altLang="zh-CN" sz="1200" dirty="0"/>
              <a:t>, 04.11.2020</a:t>
            </a:r>
            <a:r>
              <a:rPr lang="zh-CN" altLang="en-US" sz="1200" dirty="0"/>
              <a:t> </a:t>
            </a:r>
            <a:endParaRPr lang="de-DE" altLang="zh-CN" sz="1200" dirty="0"/>
          </a:p>
          <a:p>
            <a:r>
              <a:rPr lang="de-DE" altLang="zh-CN" sz="1200" dirty="0"/>
              <a:t>[10] </a:t>
            </a:r>
            <a:r>
              <a:rPr lang="zh-CN" altLang="en-US" sz="1200" dirty="0">
                <a:hlinkClick r:id="rId9"/>
              </a:rPr>
              <a:t>https://www.ato.com/proximity-sensor-inductive-m18-3-wire-120v</a:t>
            </a:r>
            <a:r>
              <a:rPr lang="de-DE" altLang="zh-CN" sz="1200" dirty="0"/>
              <a:t>, 04.11.2020</a:t>
            </a:r>
            <a:endParaRPr lang="zh-CN" altLang="en-US" dirty="0"/>
          </a:p>
          <a:p>
            <a:r>
              <a:rPr lang="de-DE" altLang="zh-CN" dirty="0"/>
              <a:t>[11</a:t>
            </a:r>
            <a:r>
              <a:rPr lang="de-DE" altLang="zh-CN" sz="1200" dirty="0"/>
              <a:t>] </a:t>
            </a:r>
            <a:r>
              <a:rPr lang="zh-CN" altLang="en-US" sz="1200" dirty="0">
                <a:hlinkClick r:id="rId10"/>
              </a:rPr>
              <a:t>https://german.alibaba.com/product-detail/robot-arm-gearbox-rv-gearbox-60419640739.html</a:t>
            </a:r>
            <a:r>
              <a:rPr lang="de-DE" altLang="zh-CN" sz="1200" dirty="0"/>
              <a:t>,</a:t>
            </a:r>
            <a:r>
              <a:rPr lang="zh-CN" altLang="en-US" sz="1200" dirty="0"/>
              <a:t> </a:t>
            </a:r>
            <a:r>
              <a:rPr lang="de-DE" altLang="zh-CN" sz="1200" dirty="0"/>
              <a:t>04.11.2020</a:t>
            </a:r>
            <a:endParaRPr lang="zh-CN" altLang="en-US" dirty="0"/>
          </a:p>
          <a:p>
            <a:r>
              <a:rPr lang="de-DE" altLang="zh-CN" dirty="0"/>
              <a:t>[12]</a:t>
            </a:r>
            <a:r>
              <a:rPr lang="de-DE" altLang="zh-CN" sz="1200" dirty="0">
                <a:latin typeface="+mn-ea"/>
              </a:rPr>
              <a:t> </a:t>
            </a:r>
            <a:r>
              <a:rPr lang="zh-CN" altLang="en-US" sz="1200" dirty="0">
                <a:latin typeface="+mn-ea"/>
                <a:hlinkClick r:id="rId11"/>
              </a:rPr>
              <a:t>https://www.robotik-produktion.de/neuheiten/kompakte-integrierte-antriebe-2/</a:t>
            </a:r>
            <a:r>
              <a:rPr lang="de-DE" altLang="zh-CN" sz="1200" dirty="0">
                <a:latin typeface="+mn-ea"/>
              </a:rPr>
              <a:t>, 04.11.2020</a:t>
            </a:r>
            <a:endParaRPr lang="zh-CN" altLang="en-US" dirty="0"/>
          </a:p>
        </p:txBody>
      </p:sp>
    </p:spTree>
    <p:extLst>
      <p:ext uri="{BB962C8B-B14F-4D97-AF65-F5344CB8AC3E}">
        <p14:creationId xmlns:p14="http://schemas.microsoft.com/office/powerpoint/2010/main" val="1064857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D017-DE91-4A82-91BC-D9AC6294DEC5}"/>
              </a:ext>
            </a:extLst>
          </p:cNvPr>
          <p:cNvSpPr>
            <a:spLocks noGrp="1"/>
          </p:cNvSpPr>
          <p:nvPr>
            <p:ph type="title"/>
          </p:nvPr>
        </p:nvSpPr>
        <p:spPr/>
        <p:txBody>
          <a:bodyPr/>
          <a:lstStyle/>
          <a:p>
            <a:r>
              <a:rPr lang="de-DE" altLang="zh-CN" dirty="0"/>
              <a:t>Quellen</a:t>
            </a:r>
            <a:endParaRPr lang="zh-CN" altLang="en-US" dirty="0"/>
          </a:p>
        </p:txBody>
      </p:sp>
      <p:sp>
        <p:nvSpPr>
          <p:cNvPr id="3" name="Content Placeholder 2">
            <a:extLst>
              <a:ext uri="{FF2B5EF4-FFF2-40B4-BE49-F238E27FC236}">
                <a16:creationId xmlns:a16="http://schemas.microsoft.com/office/drawing/2014/main" id="{F7B59BA4-FD6E-4EB0-8DDD-690E96AB3957}"/>
              </a:ext>
            </a:extLst>
          </p:cNvPr>
          <p:cNvSpPr>
            <a:spLocks noGrp="1"/>
          </p:cNvSpPr>
          <p:nvPr>
            <p:ph idx="1"/>
          </p:nvPr>
        </p:nvSpPr>
        <p:spPr/>
        <p:txBody>
          <a:bodyPr/>
          <a:lstStyle/>
          <a:p>
            <a:r>
              <a:rPr lang="de-DE" altLang="zh-CN" sz="1200" dirty="0"/>
              <a:t>[13] </a:t>
            </a:r>
            <a:r>
              <a:rPr lang="zh-CN" altLang="en-US" sz="1200" dirty="0">
                <a:hlinkClick r:id="rId2"/>
              </a:rPr>
              <a:t>https://www.aerotech.com/industries-and-applications/precision-manufacturing/precision-assembly.aspx</a:t>
            </a:r>
            <a:r>
              <a:rPr lang="de-DE" altLang="zh-CN" sz="1200" dirty="0"/>
              <a:t>, 04.11.2020</a:t>
            </a:r>
            <a:endParaRPr lang="zh-CN" altLang="en-US" sz="1200" dirty="0"/>
          </a:p>
          <a:p>
            <a:r>
              <a:rPr lang="de-DE" altLang="zh-CN" sz="1200" dirty="0"/>
              <a:t>[14] </a:t>
            </a:r>
            <a:r>
              <a:rPr lang="zh-CN" altLang="en-US" sz="1200" dirty="0">
                <a:hlinkClick r:id="rId3"/>
              </a:rPr>
              <a:t>https://www.goeke-group.com/de/fuegetechnik</a:t>
            </a:r>
            <a:r>
              <a:rPr lang="de-DE" altLang="zh-CN" sz="1200" dirty="0"/>
              <a:t>, 04.11.2020</a:t>
            </a:r>
            <a:endParaRPr lang="zh-CN" altLang="en-US" sz="1200" dirty="0"/>
          </a:p>
          <a:p>
            <a:r>
              <a:rPr lang="de-DE" altLang="zh-CN" sz="1200" dirty="0"/>
              <a:t>[15] </a:t>
            </a:r>
            <a:r>
              <a:rPr lang="zh-CN" altLang="en-US" sz="1200" dirty="0">
                <a:hlinkClick r:id="rId4"/>
              </a:rPr>
              <a:t>https://www.edmundoptics.de/knowledge-center/application-notes/lasers/thermal-properties-of-optical-substrates/</a:t>
            </a:r>
            <a:r>
              <a:rPr lang="de-DE" altLang="zh-CN" sz="1200" dirty="0"/>
              <a:t>, 04.11.2020</a:t>
            </a:r>
            <a:endParaRPr lang="zh-CN" altLang="en-US" sz="1200" dirty="0"/>
          </a:p>
          <a:p>
            <a:endParaRPr lang="zh-CN" altLang="en-US" dirty="0"/>
          </a:p>
        </p:txBody>
      </p:sp>
    </p:spTree>
    <p:extLst>
      <p:ext uri="{BB962C8B-B14F-4D97-AF65-F5344CB8AC3E}">
        <p14:creationId xmlns:p14="http://schemas.microsoft.com/office/powerpoint/2010/main" val="2294711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363E-3367-4C42-AECB-75E3B5AB9206}"/>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DBA0E481-84A5-4B05-B6EF-D416081BAB76}"/>
              </a:ext>
            </a:extLst>
          </p:cNvPr>
          <p:cNvSpPr>
            <a:spLocks noGrp="1"/>
          </p:cNvSpPr>
          <p:nvPr>
            <p:ph idx="1"/>
          </p:nvPr>
        </p:nvSpPr>
        <p:spPr/>
        <p:txBody>
          <a:bodyPr anchor="ctr"/>
          <a:lstStyle/>
          <a:p>
            <a:pPr algn="ctr"/>
            <a:r>
              <a:rPr lang="de-DE" altLang="zh-CN" sz="2400" b="1" dirty="0"/>
              <a:t>Danke für Ihre Aufmerksamkeit.</a:t>
            </a:r>
          </a:p>
          <a:p>
            <a:pPr algn="ctr"/>
            <a:endParaRPr lang="de-DE" altLang="zh-CN" sz="2400" b="1" dirty="0"/>
          </a:p>
          <a:p>
            <a:pPr algn="ctr"/>
            <a:r>
              <a:rPr lang="de-DE" altLang="zh-CN" sz="2400" b="1" dirty="0"/>
              <a:t>Fragen?</a:t>
            </a:r>
            <a:endParaRPr lang="zh-CN" altLang="en-US" sz="2400" b="1" dirty="0"/>
          </a:p>
        </p:txBody>
      </p:sp>
    </p:spTree>
    <p:extLst>
      <p:ext uri="{BB962C8B-B14F-4D97-AF65-F5344CB8AC3E}">
        <p14:creationId xmlns:p14="http://schemas.microsoft.com/office/powerpoint/2010/main" val="1339083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C9BA-5758-448D-834F-9202508D4242}"/>
              </a:ext>
            </a:extLst>
          </p:cNvPr>
          <p:cNvSpPr>
            <a:spLocks noGrp="1"/>
          </p:cNvSpPr>
          <p:nvPr>
            <p:ph type="title"/>
          </p:nvPr>
        </p:nvSpPr>
        <p:spPr/>
        <p:txBody>
          <a:bodyPr/>
          <a:lstStyle/>
          <a:p>
            <a:r>
              <a:rPr lang="de-DE" altLang="zh-CN" dirty="0"/>
              <a:t>Mögliche Fragen:</a:t>
            </a:r>
            <a:endParaRPr lang="zh-CN" altLang="en-US" dirty="0"/>
          </a:p>
        </p:txBody>
      </p:sp>
      <p:sp>
        <p:nvSpPr>
          <p:cNvPr id="5" name="Content Placeholder 4">
            <a:extLst>
              <a:ext uri="{FF2B5EF4-FFF2-40B4-BE49-F238E27FC236}">
                <a16:creationId xmlns:a16="http://schemas.microsoft.com/office/drawing/2014/main" id="{BF075872-0885-4A10-9C0E-E03353F500FF}"/>
              </a:ext>
            </a:extLst>
          </p:cNvPr>
          <p:cNvSpPr>
            <a:spLocks noGrp="1"/>
          </p:cNvSpPr>
          <p:nvPr>
            <p:ph idx="1"/>
          </p:nvPr>
        </p:nvSpPr>
        <p:spPr/>
        <p:txBody>
          <a:bodyPr/>
          <a:lstStyle/>
          <a:p>
            <a:r>
              <a:rPr lang="de-DE" altLang="zh-CN" b="1" dirty="0"/>
              <a:t>Simulation der Nachgiebigkeit</a:t>
            </a:r>
          </a:p>
          <a:p>
            <a:endParaRPr lang="de-DE" altLang="zh-CN" b="1" dirty="0"/>
          </a:p>
          <a:p>
            <a:pPr marL="171450" indent="-171450">
              <a:buFont typeface="Wingdings" panose="05000000000000000000" pitchFamily="2" charset="2"/>
              <a:buChar char="n"/>
            </a:pPr>
            <a:r>
              <a:rPr lang="de-DE" altLang="zh-CN" dirty="0"/>
              <a:t>Warum simuliert die Nachgiebigkeit</a:t>
            </a:r>
          </a:p>
          <a:p>
            <a:pPr marL="314325" lvl="1" indent="-171450">
              <a:buFont typeface="Wingdings" panose="05000000000000000000" pitchFamily="2" charset="2"/>
              <a:buChar char="Ø"/>
            </a:pPr>
            <a:r>
              <a:rPr lang="de-DE" altLang="zh-CN" dirty="0"/>
              <a:t>Da sich der Roboter unter Schwerkraft und Prozesskräften verformt wodurch es zu Ungenauigkeiten kommt.</a:t>
            </a:r>
          </a:p>
          <a:p>
            <a:pPr marL="314325" lvl="1" indent="-171450">
              <a:buFont typeface="Wingdings" panose="05000000000000000000" pitchFamily="2" charset="2"/>
              <a:buChar char="Ø"/>
            </a:pPr>
            <a:r>
              <a:rPr lang="de-DE" altLang="zh-CN" dirty="0"/>
              <a:t>Erst roboterbedingt, dann prozessbedingt</a:t>
            </a:r>
            <a:endParaRPr lang="zh-CN" altLang="en-US" dirty="0"/>
          </a:p>
        </p:txBody>
      </p:sp>
    </p:spTree>
    <p:extLst>
      <p:ext uri="{BB962C8B-B14F-4D97-AF65-F5344CB8AC3E}">
        <p14:creationId xmlns:p14="http://schemas.microsoft.com/office/powerpoint/2010/main" val="647066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8A1F-393A-46BE-A140-93D8F7FDCE04}"/>
              </a:ext>
            </a:extLst>
          </p:cNvPr>
          <p:cNvSpPr>
            <a:spLocks noGrp="1"/>
          </p:cNvSpPr>
          <p:nvPr>
            <p:ph type="title"/>
          </p:nvPr>
        </p:nvSpPr>
        <p:spPr/>
        <p:txBody>
          <a:bodyPr/>
          <a:lstStyle/>
          <a:p>
            <a:r>
              <a:rPr lang="de-DE" altLang="zh-CN" dirty="0"/>
              <a:t>Frage: innere und äußere Einflüsse</a:t>
            </a:r>
            <a:endParaRPr lang="zh-CN" altLang="en-US" dirty="0"/>
          </a:p>
        </p:txBody>
      </p:sp>
      <p:graphicFrame>
        <p:nvGraphicFramePr>
          <p:cNvPr id="5" name="Content Placeholder 4">
            <a:extLst>
              <a:ext uri="{FF2B5EF4-FFF2-40B4-BE49-F238E27FC236}">
                <a16:creationId xmlns:a16="http://schemas.microsoft.com/office/drawing/2014/main" id="{3905A317-FB98-4C3F-B009-E13695161440}"/>
              </a:ext>
            </a:extLst>
          </p:cNvPr>
          <p:cNvGraphicFramePr>
            <a:graphicFrameLocks noGrp="1" noChangeAspect="1"/>
          </p:cNvGraphicFramePr>
          <p:nvPr>
            <p:ph idx="1"/>
            <p:extLst>
              <p:ext uri="{D42A27DB-BD31-4B8C-83A1-F6EECF244321}">
                <p14:modId xmlns:p14="http://schemas.microsoft.com/office/powerpoint/2010/main" val="1334205425"/>
              </p:ext>
            </p:extLst>
          </p:nvPr>
        </p:nvGraphicFramePr>
        <p:xfrm>
          <a:off x="2236894" y="1428750"/>
          <a:ext cx="4670212" cy="1994694"/>
        </p:xfrm>
        <a:graphic>
          <a:graphicData uri="http://schemas.openxmlformats.org/presentationml/2006/ole">
            <mc:AlternateContent xmlns:mc="http://schemas.openxmlformats.org/markup-compatibility/2006">
              <mc:Choice xmlns:v="urn:schemas-microsoft-com:vml" Requires="v">
                <p:oleObj spid="_x0000_s61722" name="Visio" r:id="rId4" imgW="3724269" imgH="1590811" progId="Visio.Drawing.15">
                  <p:embed/>
                </p:oleObj>
              </mc:Choice>
              <mc:Fallback>
                <p:oleObj name="Visio" r:id="rId4" imgW="3724269" imgH="1590811" progId="Visio.Drawing.15">
                  <p:embed/>
                  <p:pic>
                    <p:nvPicPr>
                      <p:cNvPr id="8" name="Object 7">
                        <a:extLst>
                          <a:ext uri="{FF2B5EF4-FFF2-40B4-BE49-F238E27FC236}">
                            <a16:creationId xmlns:a16="http://schemas.microsoft.com/office/drawing/2014/main" id="{A5B84450-C16F-4B96-A795-2BDB8F47D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6894" y="1428750"/>
                        <a:ext cx="4670212" cy="1994694"/>
                      </a:xfrm>
                      <a:prstGeom prst="rect">
                        <a:avLst/>
                      </a:prstGeom>
                      <a:noFill/>
                    </p:spPr>
                  </p:pic>
                </p:oleObj>
              </mc:Fallback>
            </mc:AlternateContent>
          </a:graphicData>
        </a:graphic>
      </p:graphicFrame>
      <p:sp>
        <p:nvSpPr>
          <p:cNvPr id="7" name="TextBox 6">
            <a:extLst>
              <a:ext uri="{FF2B5EF4-FFF2-40B4-BE49-F238E27FC236}">
                <a16:creationId xmlns:a16="http://schemas.microsoft.com/office/drawing/2014/main" id="{79E235E8-519E-4405-87D4-7DEC960E838F}"/>
              </a:ext>
            </a:extLst>
          </p:cNvPr>
          <p:cNvSpPr txBox="1"/>
          <p:nvPr/>
        </p:nvSpPr>
        <p:spPr>
          <a:xfrm>
            <a:off x="431800" y="967085"/>
            <a:ext cx="7569200" cy="307777"/>
          </a:xfrm>
          <a:prstGeom prst="rect">
            <a:avLst/>
          </a:prstGeom>
          <a:noFill/>
        </p:spPr>
        <p:txBody>
          <a:bodyPr wrap="square">
            <a:spAutoFit/>
          </a:bodyPr>
          <a:lstStyle/>
          <a:p>
            <a:pPr marL="285750" indent="-285750">
              <a:buFont typeface="Wingdings" panose="05000000000000000000" pitchFamily="2" charset="2"/>
              <a:buChar char="n"/>
            </a:pPr>
            <a:r>
              <a:rPr lang="de-DE" altLang="zh-CN" sz="1400" dirty="0">
                <a:latin typeface="Arial" panose="020B0604020202020204" pitchFamily="34" charset="0"/>
                <a:cs typeface="Arial" panose="020B0604020202020204" pitchFamily="34" charset="0"/>
              </a:rPr>
              <a:t>Eine Auflistung weiterer </a:t>
            </a:r>
            <a:r>
              <a:rPr lang="de-DE" altLang="zh-CN" sz="1400" dirty="0">
                <a:latin typeface="Arial" panose="020B0604020202020204" pitchFamily="34" charset="0"/>
                <a:cs typeface="Arial" panose="020B0604020202020204" pitchFamily="34" charset="0"/>
                <a:hlinkClick r:id="rId6" action="ppaction://hlinksldjump"/>
              </a:rPr>
              <a:t>innerer und äußerer Einflüsse </a:t>
            </a:r>
            <a:r>
              <a:rPr lang="de-DE" altLang="zh-CN" sz="1400" dirty="0">
                <a:latin typeface="Arial" panose="020B0604020202020204" pitchFamily="34" charset="0"/>
                <a:cs typeface="Arial" panose="020B0604020202020204" pitchFamily="34" charset="0"/>
              </a:rPr>
              <a:t>auf eine Roboterkinematik</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5317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2A937-44AF-408E-8F43-33CA66B429F6}"/>
              </a:ext>
            </a:extLst>
          </p:cNvPr>
          <p:cNvSpPr>
            <a:spLocks noGrp="1"/>
          </p:cNvSpPr>
          <p:nvPr>
            <p:ph type="title"/>
          </p:nvPr>
        </p:nvSpPr>
        <p:spPr/>
        <p:txBody>
          <a:bodyPr/>
          <a:lstStyle/>
          <a:p>
            <a:r>
              <a:rPr lang="en-US" altLang="zh-CN" sz="1800" dirty="0" err="1">
                <a:effectLst/>
                <a:latin typeface="Times New Roman" panose="02020603050405020304" pitchFamily="18" charset="0"/>
                <a:ea typeface="DengXian" panose="02010600030101010101" pitchFamily="2" charset="-122"/>
              </a:rPr>
              <a:t>Materialeigenschaften</a:t>
            </a:r>
            <a:r>
              <a:rPr lang="en-US" altLang="zh-CN" sz="1800" dirty="0">
                <a:effectLst/>
                <a:latin typeface="Times New Roman" panose="02020603050405020304" pitchFamily="18" charset="0"/>
                <a:ea typeface="DengXian" panose="02010600030101010101" pitchFamily="2" charset="-122"/>
              </a:rPr>
              <a:t> des </a:t>
            </a:r>
            <a:r>
              <a:rPr lang="en-US" altLang="zh-CN" sz="1800" dirty="0">
                <a:effectLst/>
                <a:latin typeface="Times New Roman" panose="02020603050405020304" pitchFamily="18" charset="0"/>
                <a:ea typeface="DengXian" panose="02010600030101010101" pitchFamily="2" charset="-122"/>
                <a:hlinkClick r:id="rId2" action="ppaction://hlinksldjump"/>
              </a:rPr>
              <a:t>Aluminiums</a:t>
            </a:r>
            <a:endParaRPr lang="zh-CN" altLang="en-US" dirty="0"/>
          </a:p>
        </p:txBody>
      </p:sp>
      <p:pic>
        <p:nvPicPr>
          <p:cNvPr id="5" name="Content Placeholder 4">
            <a:extLst>
              <a:ext uri="{FF2B5EF4-FFF2-40B4-BE49-F238E27FC236}">
                <a16:creationId xmlns:a16="http://schemas.microsoft.com/office/drawing/2014/main" id="{1CD9901D-E275-4748-8E28-058C47B86840}"/>
              </a:ext>
            </a:extLst>
          </p:cNvPr>
          <p:cNvPicPr>
            <a:picLocks noGrp="1" noChangeAspect="1"/>
          </p:cNvPicPr>
          <p:nvPr>
            <p:ph idx="1"/>
          </p:nvPr>
        </p:nvPicPr>
        <p:blipFill>
          <a:blip r:embed="rId3"/>
          <a:stretch>
            <a:fillRect/>
          </a:stretch>
        </p:blipFill>
        <p:spPr>
          <a:xfrm>
            <a:off x="1735492" y="900113"/>
            <a:ext cx="5768266" cy="3455987"/>
          </a:xfrm>
        </p:spPr>
      </p:pic>
    </p:spTree>
    <p:extLst>
      <p:ext uri="{BB962C8B-B14F-4D97-AF65-F5344CB8AC3E}">
        <p14:creationId xmlns:p14="http://schemas.microsoft.com/office/powerpoint/2010/main" val="3284469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62EF-7F63-4306-A999-77F2EBCD868A}"/>
              </a:ext>
            </a:extLst>
          </p:cNvPr>
          <p:cNvSpPr>
            <a:spLocks noGrp="1"/>
          </p:cNvSpPr>
          <p:nvPr>
            <p:ph type="title"/>
          </p:nvPr>
        </p:nvSpPr>
        <p:spPr/>
        <p:txBody>
          <a:bodyPr/>
          <a:lstStyle/>
          <a:p>
            <a:r>
              <a:rPr lang="de-DE" altLang="zh-CN" dirty="0"/>
              <a:t>Grund der </a:t>
            </a:r>
            <a:r>
              <a:rPr lang="de-DE" altLang="zh-CN" dirty="0">
                <a:hlinkClick r:id="rId3" action="ppaction://hlinksldjump"/>
              </a:rPr>
              <a:t>Auswahl der Temperatur</a:t>
            </a:r>
            <a:r>
              <a:rPr lang="de-DE" altLang="zh-CN" dirty="0"/>
              <a:t>:</a:t>
            </a:r>
            <a:endParaRPr lang="zh-CN" altLang="en-US" dirty="0"/>
          </a:p>
        </p:txBody>
      </p:sp>
      <p:sp>
        <p:nvSpPr>
          <p:cNvPr id="3" name="Content Placeholder 2">
            <a:extLst>
              <a:ext uri="{FF2B5EF4-FFF2-40B4-BE49-F238E27FC236}">
                <a16:creationId xmlns:a16="http://schemas.microsoft.com/office/drawing/2014/main" id="{02805E11-C901-4533-BADF-79F68F412135}"/>
              </a:ext>
            </a:extLst>
          </p:cNvPr>
          <p:cNvSpPr>
            <a:spLocks noGrp="1"/>
          </p:cNvSpPr>
          <p:nvPr>
            <p:ph idx="1"/>
          </p:nvPr>
        </p:nvSpPr>
        <p:spPr>
          <a:xfrm>
            <a:off x="431800" y="900000"/>
            <a:ext cx="8375651" cy="3348150"/>
          </a:xfrm>
        </p:spPr>
        <p:txBody>
          <a:bodyPr/>
          <a:lstStyle/>
          <a:p>
            <a:pPr marL="285750" indent="-285750">
              <a:lnSpc>
                <a:spcPct val="150000"/>
              </a:lnSpc>
              <a:buFont typeface="Wingdings" panose="05000000000000000000" pitchFamily="2" charset="2"/>
              <a:buChar char="n"/>
            </a:pPr>
            <a:r>
              <a:rPr lang="de-DE" altLang="zh-CN" sz="1600" dirty="0"/>
              <a:t>Motoren 1 bis 3: (60°C)</a:t>
            </a:r>
          </a:p>
          <a:p>
            <a:pPr marL="428625" lvl="1" indent="-285750">
              <a:lnSpc>
                <a:spcPct val="150000"/>
              </a:lnSpc>
              <a:buFont typeface="Wingdings" panose="05000000000000000000" pitchFamily="2" charset="2"/>
              <a:buChar char="n"/>
            </a:pPr>
            <a:r>
              <a:rPr lang="de-DE" altLang="zh-CN" sz="1600" dirty="0"/>
              <a:t>höhere Leistung und Traglast haben. </a:t>
            </a:r>
          </a:p>
          <a:p>
            <a:pPr marL="428625" lvl="1" indent="-285750">
              <a:lnSpc>
                <a:spcPct val="150000"/>
              </a:lnSpc>
              <a:buFont typeface="Wingdings" panose="05000000000000000000" pitchFamily="2" charset="2"/>
              <a:buChar char="n"/>
            </a:pPr>
            <a:endParaRPr lang="de-DE" altLang="zh-CN" sz="1600" dirty="0"/>
          </a:p>
          <a:p>
            <a:pPr marL="285750" indent="-285750">
              <a:lnSpc>
                <a:spcPct val="150000"/>
              </a:lnSpc>
              <a:buFont typeface="Wingdings" panose="05000000000000000000" pitchFamily="2" charset="2"/>
              <a:buChar char="n"/>
            </a:pPr>
            <a:r>
              <a:rPr lang="de-DE" altLang="zh-CN" sz="1600" dirty="0"/>
              <a:t>Die letzten 4 Motoren: (40°C)</a:t>
            </a:r>
          </a:p>
          <a:p>
            <a:pPr marL="428625" lvl="1" indent="-285750">
              <a:lnSpc>
                <a:spcPct val="150000"/>
              </a:lnSpc>
              <a:buFont typeface="Wingdings" panose="05000000000000000000" pitchFamily="2" charset="2"/>
              <a:buChar char="n"/>
            </a:pPr>
            <a:r>
              <a:rPr lang="de-DE" altLang="zh-CN" sz="1600" dirty="0"/>
              <a:t>relativ kleinere Leistungen </a:t>
            </a:r>
          </a:p>
          <a:p>
            <a:pPr marL="428625" lvl="1" indent="-285750">
              <a:lnSpc>
                <a:spcPct val="150000"/>
              </a:lnSpc>
              <a:buFont typeface="Wingdings" panose="05000000000000000000" pitchFamily="2" charset="2"/>
              <a:buChar char="n"/>
            </a:pPr>
            <a:r>
              <a:rPr lang="de-DE" altLang="zh-CN" sz="1600" dirty="0"/>
              <a:t>sich mit einer größeren Geschwindigkeit durch die Luft bewegen</a:t>
            </a:r>
          </a:p>
          <a:p>
            <a:pPr marL="428625" lvl="1" indent="-285750">
              <a:lnSpc>
                <a:spcPct val="150000"/>
              </a:lnSpc>
              <a:buFont typeface="Wingdings" panose="05000000000000000000" pitchFamily="2" charset="2"/>
              <a:buChar char="n"/>
            </a:pPr>
            <a:r>
              <a:rPr lang="de-DE" altLang="zh-CN" sz="1600" dirty="0"/>
              <a:t>die </a:t>
            </a:r>
            <a:r>
              <a:rPr lang="de-DE" altLang="zh-CN" sz="1600" dirty="0">
                <a:hlinkClick r:id="rId4" action="ppaction://hlinksldjump"/>
              </a:rPr>
              <a:t>Abkühlung der Motoren </a:t>
            </a:r>
            <a:r>
              <a:rPr lang="de-DE" altLang="zh-CN" sz="1600" dirty="0"/>
              <a:t>stark beschleunigt. Deshalb sie als grad gewählt werden.</a:t>
            </a:r>
          </a:p>
          <a:p>
            <a:pPr>
              <a:lnSpc>
                <a:spcPct val="150000"/>
              </a:lnSpc>
            </a:pPr>
            <a:endParaRPr lang="zh-CN" altLang="en-US" sz="1600" dirty="0"/>
          </a:p>
        </p:txBody>
      </p:sp>
    </p:spTree>
    <p:extLst>
      <p:ext uri="{BB962C8B-B14F-4D97-AF65-F5344CB8AC3E}">
        <p14:creationId xmlns:p14="http://schemas.microsoft.com/office/powerpoint/2010/main" val="1858483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506B3-C380-46FC-B77E-BC10DD2767DC}"/>
              </a:ext>
            </a:extLst>
          </p:cNvPr>
          <p:cNvSpPr>
            <a:spLocks noGrp="1"/>
          </p:cNvSpPr>
          <p:nvPr>
            <p:ph type="title"/>
          </p:nvPr>
        </p:nvSpPr>
        <p:spPr/>
        <p:txBody>
          <a:bodyPr/>
          <a:lstStyle/>
          <a:p>
            <a:r>
              <a:rPr lang="en-US" altLang="zh-CN" sz="1800" dirty="0">
                <a:effectLst/>
                <a:latin typeface="Times New Roman" panose="02020603050405020304" pitchFamily="18" charset="0"/>
                <a:ea typeface="DengXian" panose="02010600030101010101" pitchFamily="2" charset="-122"/>
              </a:rPr>
              <a:t>Heat Transfer Coefficient</a:t>
            </a:r>
            <a:endParaRPr lang="zh-CN" altLang="en-US" dirty="0"/>
          </a:p>
        </p:txBody>
      </p:sp>
      <p:pic>
        <p:nvPicPr>
          <p:cNvPr id="7" name="Content Placeholder 6">
            <a:extLst>
              <a:ext uri="{FF2B5EF4-FFF2-40B4-BE49-F238E27FC236}">
                <a16:creationId xmlns:a16="http://schemas.microsoft.com/office/drawing/2014/main" id="{EA6DF0A5-3340-46B5-A92F-066455FF379C}"/>
              </a:ext>
            </a:extLst>
          </p:cNvPr>
          <p:cNvPicPr>
            <a:picLocks noGrp="1" noChangeAspect="1"/>
          </p:cNvPicPr>
          <p:nvPr>
            <p:ph idx="1"/>
          </p:nvPr>
        </p:nvPicPr>
        <p:blipFill>
          <a:blip r:embed="rId2"/>
          <a:stretch>
            <a:fillRect/>
          </a:stretch>
        </p:blipFill>
        <p:spPr>
          <a:xfrm>
            <a:off x="1314450" y="2080419"/>
            <a:ext cx="6610350" cy="1095375"/>
          </a:xfrm>
          <a:prstGeom prst="rect">
            <a:avLst/>
          </a:prstGeom>
        </p:spPr>
      </p:pic>
    </p:spTree>
    <p:extLst>
      <p:ext uri="{BB962C8B-B14F-4D97-AF65-F5344CB8AC3E}">
        <p14:creationId xmlns:p14="http://schemas.microsoft.com/office/powerpoint/2010/main" val="3374351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C9CE-E998-416B-AB42-9A281FAE0D99}"/>
              </a:ext>
            </a:extLst>
          </p:cNvPr>
          <p:cNvSpPr>
            <a:spLocks noGrp="1"/>
          </p:cNvSpPr>
          <p:nvPr>
            <p:ph type="title"/>
          </p:nvPr>
        </p:nvSpPr>
        <p:spPr/>
        <p:txBody>
          <a:bodyPr/>
          <a:lstStyle/>
          <a:p>
            <a:r>
              <a:rPr lang="de-DE" altLang="zh-CN" dirty="0"/>
              <a:t>Motivation</a:t>
            </a:r>
            <a:endParaRPr lang="zh-CN" altLang="en-US" dirty="0"/>
          </a:p>
        </p:txBody>
      </p:sp>
      <p:sp>
        <p:nvSpPr>
          <p:cNvPr id="3" name="Content Placeholder 2">
            <a:extLst>
              <a:ext uri="{FF2B5EF4-FFF2-40B4-BE49-F238E27FC236}">
                <a16:creationId xmlns:a16="http://schemas.microsoft.com/office/drawing/2014/main" id="{727087B1-4836-4ADE-AC07-CDF923C6DDC7}"/>
              </a:ext>
            </a:extLst>
          </p:cNvPr>
          <p:cNvSpPr>
            <a:spLocks noGrp="1"/>
          </p:cNvSpPr>
          <p:nvPr>
            <p:ph idx="1"/>
          </p:nvPr>
        </p:nvSpPr>
        <p:spPr/>
        <p:txBody>
          <a:bodyPr/>
          <a:lstStyle/>
          <a:p>
            <a:r>
              <a:rPr lang="de-DE" altLang="zh-CN" dirty="0"/>
              <a:t>Die mögliche Einsatzbereiche von VKR:</a:t>
            </a:r>
          </a:p>
          <a:p>
            <a:endParaRPr lang="de-DE" altLang="zh-CN" dirty="0"/>
          </a:p>
          <a:p>
            <a:pPr marL="171450" indent="-171450">
              <a:buFont typeface="Wingdings" panose="05000000000000000000" pitchFamily="2" charset="2"/>
              <a:buChar char="n"/>
            </a:pPr>
            <a:endParaRPr lang="de-DE" altLang="zh-CN" dirty="0"/>
          </a:p>
          <a:p>
            <a:pPr marL="171450" indent="-171450">
              <a:buFont typeface="Wingdings" panose="05000000000000000000" pitchFamily="2" charset="2"/>
              <a:buChar char="n"/>
            </a:pPr>
            <a:r>
              <a:rPr lang="de-DE" altLang="zh-CN" dirty="0"/>
              <a:t>Bestückung von Leiterplatten </a:t>
            </a:r>
          </a:p>
          <a:p>
            <a:pPr marL="171450" indent="-171450">
              <a:buFont typeface="Wingdings" panose="05000000000000000000" pitchFamily="2" charset="2"/>
              <a:buChar char="n"/>
            </a:pPr>
            <a:endParaRPr lang="de-DE" altLang="zh-CN" dirty="0"/>
          </a:p>
          <a:p>
            <a:pPr marL="171450" indent="-171450">
              <a:buFont typeface="Wingdings" panose="05000000000000000000" pitchFamily="2" charset="2"/>
              <a:buChar char="n"/>
            </a:pPr>
            <a:endParaRPr lang="de-DE" altLang="zh-CN" dirty="0"/>
          </a:p>
          <a:p>
            <a:pPr marL="171450" indent="-171450">
              <a:buFont typeface="Wingdings" panose="05000000000000000000" pitchFamily="2" charset="2"/>
              <a:buChar char="n"/>
            </a:pPr>
            <a:endParaRPr lang="de-DE" altLang="zh-CN" dirty="0"/>
          </a:p>
          <a:p>
            <a:pPr marL="171450" indent="-171450">
              <a:buFont typeface="Wingdings" panose="05000000000000000000" pitchFamily="2" charset="2"/>
              <a:buChar char="n"/>
            </a:pPr>
            <a:endParaRPr lang="de-DE" altLang="zh-CN" dirty="0"/>
          </a:p>
          <a:p>
            <a:pPr marL="171450" indent="-171450">
              <a:buFont typeface="Wingdings" panose="05000000000000000000" pitchFamily="2" charset="2"/>
              <a:buChar char="n"/>
            </a:pPr>
            <a:r>
              <a:rPr lang="de-DE" altLang="zh-CN" dirty="0"/>
              <a:t>Herstellung von Sensoren und Aktoren</a:t>
            </a:r>
          </a:p>
          <a:p>
            <a:pPr marL="171450" indent="-171450">
              <a:buFont typeface="Wingdings" panose="05000000000000000000" pitchFamily="2" charset="2"/>
              <a:buChar char="n"/>
            </a:pPr>
            <a:endParaRPr lang="de-DE" altLang="zh-CN" dirty="0"/>
          </a:p>
          <a:p>
            <a:pPr marL="171450" indent="-171450">
              <a:buFont typeface="Wingdings" panose="05000000000000000000" pitchFamily="2" charset="2"/>
              <a:buChar char="n"/>
            </a:pPr>
            <a:endParaRPr lang="de-DE" altLang="zh-CN" dirty="0"/>
          </a:p>
          <a:p>
            <a:pPr marL="171450" indent="-171450">
              <a:buFont typeface="Wingdings" panose="05000000000000000000" pitchFamily="2" charset="2"/>
              <a:buChar char="n"/>
            </a:pPr>
            <a:endParaRPr lang="de-DE" altLang="zh-CN" dirty="0"/>
          </a:p>
          <a:p>
            <a:pPr marL="171450" indent="-171450">
              <a:buFont typeface="Wingdings" panose="05000000000000000000" pitchFamily="2" charset="2"/>
              <a:buChar char="n"/>
            </a:pPr>
            <a:endParaRPr lang="de-DE" altLang="zh-CN" dirty="0"/>
          </a:p>
          <a:p>
            <a:pPr marL="171450" indent="-171450">
              <a:buFont typeface="Wingdings" panose="05000000000000000000" pitchFamily="2" charset="2"/>
              <a:buChar char="n"/>
            </a:pPr>
            <a:r>
              <a:rPr lang="de-DE" altLang="zh-CN" dirty="0"/>
              <a:t>Montage im Karosseriebau</a:t>
            </a:r>
            <a:endParaRPr lang="zh-CN" altLang="en-US" dirty="0"/>
          </a:p>
        </p:txBody>
      </p:sp>
      <p:sp>
        <p:nvSpPr>
          <p:cNvPr id="8" name="TextBox 7">
            <a:extLst>
              <a:ext uri="{FF2B5EF4-FFF2-40B4-BE49-F238E27FC236}">
                <a16:creationId xmlns:a16="http://schemas.microsoft.com/office/drawing/2014/main" id="{111FDF6D-7EB2-4524-B56A-12619E65E9F7}"/>
              </a:ext>
            </a:extLst>
          </p:cNvPr>
          <p:cNvSpPr txBox="1"/>
          <p:nvPr/>
        </p:nvSpPr>
        <p:spPr>
          <a:xfrm>
            <a:off x="4836515" y="1825044"/>
            <a:ext cx="3970936" cy="246221"/>
          </a:xfrm>
          <a:prstGeom prst="rect">
            <a:avLst/>
          </a:prstGeom>
          <a:noFill/>
        </p:spPr>
        <p:txBody>
          <a:bodyPr wrap="square">
            <a:spAutoFit/>
          </a:bodyPr>
          <a:lstStyle/>
          <a:p>
            <a:r>
              <a:rPr lang="de-DE" altLang="zh-CN" sz="1000" dirty="0"/>
              <a:t>[4] </a:t>
            </a:r>
            <a:r>
              <a:rPr lang="en-US" altLang="zh-CN" sz="1000" dirty="0">
                <a:hlinkClick r:id="rId3"/>
              </a:rPr>
              <a:t>https://www.richter-pforzheim.de/bestueckung/</a:t>
            </a:r>
            <a:r>
              <a:rPr lang="en-US" altLang="zh-CN" sz="1000" dirty="0"/>
              <a:t> </a:t>
            </a:r>
            <a:r>
              <a:rPr lang="de-DE" altLang="zh-CN" sz="1000" dirty="0"/>
              <a:t>,</a:t>
            </a:r>
            <a:r>
              <a:rPr lang="zh-CN" altLang="en-US" sz="1000" dirty="0"/>
              <a:t> </a:t>
            </a:r>
            <a:r>
              <a:rPr lang="de-DE" altLang="zh-CN" sz="1000" dirty="0"/>
              <a:t>03.11.2020</a:t>
            </a:r>
            <a:endParaRPr lang="zh-CN" altLang="en-US" sz="1000" dirty="0"/>
          </a:p>
        </p:txBody>
      </p:sp>
      <p:pic>
        <p:nvPicPr>
          <p:cNvPr id="47106" name="Picture 2" descr="Leiterplatten Bestückung">
            <a:extLst>
              <a:ext uri="{FF2B5EF4-FFF2-40B4-BE49-F238E27FC236}">
                <a16:creationId xmlns:a16="http://schemas.microsoft.com/office/drawing/2014/main" id="{AB515577-11A1-4646-976E-815BB9B8361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582" r="10828"/>
          <a:stretch/>
        </p:blipFill>
        <p:spPr bwMode="auto">
          <a:xfrm>
            <a:off x="3160675" y="1200150"/>
            <a:ext cx="1411325" cy="1035000"/>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Musikstück">
            <a:extLst>
              <a:ext uri="{FF2B5EF4-FFF2-40B4-BE49-F238E27FC236}">
                <a16:creationId xmlns:a16="http://schemas.microsoft.com/office/drawing/2014/main" id="{6744C342-FDC1-4B58-A83C-4C6975BDA8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95" t="10000" r="72621" b="54685"/>
          <a:stretch/>
        </p:blipFill>
        <p:spPr bwMode="auto">
          <a:xfrm>
            <a:off x="4836515" y="2119872"/>
            <a:ext cx="1499573" cy="137838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ADAB681-AF3A-4684-8366-FAA61F3DF332}"/>
              </a:ext>
            </a:extLst>
          </p:cNvPr>
          <p:cNvSpPr txBox="1"/>
          <p:nvPr/>
        </p:nvSpPr>
        <p:spPr>
          <a:xfrm>
            <a:off x="6203548" y="3087028"/>
            <a:ext cx="2632932" cy="411225"/>
          </a:xfrm>
          <a:prstGeom prst="rect">
            <a:avLst/>
          </a:prstGeom>
          <a:noFill/>
        </p:spPr>
        <p:txBody>
          <a:bodyPr wrap="square">
            <a:spAutoFit/>
          </a:bodyPr>
          <a:lstStyle/>
          <a:p>
            <a:r>
              <a:rPr lang="de-DE" altLang="zh-CN" sz="1000" dirty="0"/>
              <a:t>[5] </a:t>
            </a:r>
            <a:r>
              <a:rPr lang="zh-CN" altLang="en-US" sz="1000" dirty="0">
                <a:hlinkClick r:id="rId6"/>
              </a:rPr>
              <a:t>https://www.informatik.gym-wst.de/de/calliope/aktoren</a:t>
            </a:r>
            <a:r>
              <a:rPr lang="de-DE" altLang="zh-CN" sz="1000" dirty="0"/>
              <a:t>,</a:t>
            </a:r>
            <a:r>
              <a:rPr lang="zh-CN" altLang="en-US" sz="1000" dirty="0"/>
              <a:t> </a:t>
            </a:r>
            <a:r>
              <a:rPr lang="de-DE" altLang="zh-CN" sz="1000" dirty="0"/>
              <a:t>03.11.2020</a:t>
            </a:r>
            <a:endParaRPr lang="zh-CN" altLang="en-US" sz="1000" dirty="0"/>
          </a:p>
        </p:txBody>
      </p:sp>
      <p:pic>
        <p:nvPicPr>
          <p:cNvPr id="47110" name="Picture 6" descr="Indoors precision assembly line at automobile factory, Cheshire, England — Stock Photo">
            <a:extLst>
              <a:ext uri="{FF2B5EF4-FFF2-40B4-BE49-F238E27FC236}">
                <a16:creationId xmlns:a16="http://schemas.microsoft.com/office/drawing/2014/main" id="{5C1A75FD-30B8-46DF-ACF9-306F03AA002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71775" y="3201444"/>
            <a:ext cx="1647825" cy="1237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4B1562-059E-4962-978A-5A221274CB47}"/>
              </a:ext>
            </a:extLst>
          </p:cNvPr>
          <p:cNvSpPr txBox="1"/>
          <p:nvPr/>
        </p:nvSpPr>
        <p:spPr>
          <a:xfrm>
            <a:off x="4619624" y="4027357"/>
            <a:ext cx="4216856" cy="400110"/>
          </a:xfrm>
          <a:prstGeom prst="rect">
            <a:avLst/>
          </a:prstGeom>
          <a:noFill/>
        </p:spPr>
        <p:txBody>
          <a:bodyPr wrap="square">
            <a:spAutoFit/>
          </a:bodyPr>
          <a:lstStyle/>
          <a:p>
            <a:r>
              <a:rPr lang="de-DE" altLang="zh-CN" sz="1000" dirty="0"/>
              <a:t>[6] </a:t>
            </a:r>
            <a:r>
              <a:rPr lang="de-DE" altLang="zh-CN" sz="1000" dirty="0">
                <a:hlinkClick r:id="rId8"/>
              </a:rPr>
              <a:t>https://focusedcollection.com/168013986/stock-photo-indoors-precision-assembly-line-automobile.html</a:t>
            </a:r>
            <a:r>
              <a:rPr lang="de-DE" altLang="zh-CN" sz="1000" dirty="0"/>
              <a:t>,</a:t>
            </a:r>
            <a:r>
              <a:rPr lang="zh-CN" altLang="en-US" sz="1000" dirty="0"/>
              <a:t> </a:t>
            </a:r>
            <a:r>
              <a:rPr lang="de-DE" altLang="zh-CN" sz="1000" dirty="0"/>
              <a:t>03.11.2020</a:t>
            </a:r>
            <a:endParaRPr lang="zh-CN" altLang="en-US" sz="1000" dirty="0"/>
          </a:p>
        </p:txBody>
      </p:sp>
    </p:spTree>
    <p:extLst>
      <p:ext uri="{BB962C8B-B14F-4D97-AF65-F5344CB8AC3E}">
        <p14:creationId xmlns:p14="http://schemas.microsoft.com/office/powerpoint/2010/main" val="156608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C417-5B01-4487-A57F-AB0650D03722}"/>
              </a:ext>
            </a:extLst>
          </p:cNvPr>
          <p:cNvSpPr>
            <a:spLocks noGrp="1"/>
          </p:cNvSpPr>
          <p:nvPr>
            <p:ph type="title"/>
          </p:nvPr>
        </p:nvSpPr>
        <p:spPr/>
        <p:txBody>
          <a:bodyPr/>
          <a:lstStyle/>
          <a:p>
            <a:r>
              <a:rPr lang="de-DE" altLang="zh-CN" dirty="0"/>
              <a:t>Ziel der Arbeit</a:t>
            </a:r>
            <a:endParaRPr lang="zh-CN" altLang="en-US" dirty="0"/>
          </a:p>
        </p:txBody>
      </p:sp>
      <p:sp>
        <p:nvSpPr>
          <p:cNvPr id="3" name="Content Placeholder 2">
            <a:extLst>
              <a:ext uri="{FF2B5EF4-FFF2-40B4-BE49-F238E27FC236}">
                <a16:creationId xmlns:a16="http://schemas.microsoft.com/office/drawing/2014/main" id="{A8481207-59E6-4D38-8873-D9B2C9D1E104}"/>
              </a:ext>
            </a:extLst>
          </p:cNvPr>
          <p:cNvSpPr>
            <a:spLocks noGrp="1"/>
          </p:cNvSpPr>
          <p:nvPr>
            <p:ph idx="1"/>
          </p:nvPr>
        </p:nvSpPr>
        <p:spPr>
          <a:xfrm>
            <a:off x="431800" y="900000"/>
            <a:ext cx="5511799" cy="3456000"/>
          </a:xfrm>
        </p:spPr>
        <p:txBody>
          <a:bodyPr/>
          <a:lstStyle/>
          <a:p>
            <a:pPr marL="171450" indent="-171450">
              <a:lnSpc>
                <a:spcPct val="150000"/>
              </a:lnSpc>
              <a:buFont typeface="Wingdings" panose="05000000000000000000" pitchFamily="2" charset="2"/>
              <a:buChar char="n"/>
            </a:pPr>
            <a:r>
              <a:rPr lang="de-DE" altLang="zh-CN" sz="1400" dirty="0"/>
              <a:t>Identifikation von prozess- und roboterbedingten Einflüssen auf die Genauigkeit des VKR,</a:t>
            </a:r>
          </a:p>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r>
              <a:rPr lang="de-DE" altLang="zh-CN" sz="1400" dirty="0"/>
              <a:t>Modellierung der prozess- und roboterbedingten Einflüssen auf die Genauigkeit des VKR,</a:t>
            </a:r>
          </a:p>
          <a:p>
            <a:pPr marL="171450" indent="-171450">
              <a:lnSpc>
                <a:spcPct val="150000"/>
              </a:lnSpc>
              <a:buFont typeface="Wingdings" panose="05000000000000000000" pitchFamily="2" charset="2"/>
              <a:buChar char="n"/>
            </a:pPr>
            <a:endParaRPr lang="de-DE" altLang="zh-CN" sz="1400" dirty="0"/>
          </a:p>
          <a:p>
            <a:pPr marL="171450" indent="-171450">
              <a:lnSpc>
                <a:spcPct val="150000"/>
              </a:lnSpc>
              <a:buFont typeface="Wingdings" panose="05000000000000000000" pitchFamily="2" charset="2"/>
              <a:buChar char="n"/>
            </a:pPr>
            <a:r>
              <a:rPr lang="de-DE" altLang="zh-CN" sz="1400" dirty="0"/>
              <a:t>Entwicklung von Konzepten zur Steigerung der Robotergenauigkeit basierend auf den modellierten Einflüssen.</a:t>
            </a:r>
            <a:endParaRPr lang="zh-CN" altLang="en-US" sz="1400" dirty="0"/>
          </a:p>
        </p:txBody>
      </p:sp>
    </p:spTree>
    <p:extLst>
      <p:ext uri="{BB962C8B-B14F-4D97-AF65-F5344CB8AC3E}">
        <p14:creationId xmlns:p14="http://schemas.microsoft.com/office/powerpoint/2010/main" val="382826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Grp="1" noChangeArrowheads="1"/>
          </p:cNvSpPr>
          <p:nvPr>
            <p:ph type="title"/>
          </p:nvPr>
        </p:nvSpPr>
        <p:spPr/>
        <p:txBody>
          <a:bodyPr/>
          <a:lstStyle/>
          <a:p>
            <a:r>
              <a:rPr lang="de-DE" dirty="0"/>
              <a:t>Gliederung</a:t>
            </a:r>
          </a:p>
        </p:txBody>
      </p:sp>
      <p:sp>
        <p:nvSpPr>
          <p:cNvPr id="20486" name="Rectangle 6"/>
          <p:cNvSpPr>
            <a:spLocks noGrp="1" noChangeArrowheads="1"/>
          </p:cNvSpPr>
          <p:nvPr>
            <p:ph type="body" idx="1"/>
          </p:nvPr>
        </p:nvSpPr>
        <p:spPr>
          <a:xfrm>
            <a:off x="431800" y="1004888"/>
            <a:ext cx="8370888" cy="3319462"/>
          </a:xfrm>
          <a:noFill/>
        </p:spPr>
        <p:txBody>
          <a:bodyPr/>
          <a:lstStyle/>
          <a:p>
            <a:pPr lvl="1">
              <a:lnSpc>
                <a:spcPct val="150000"/>
              </a:lnSpc>
            </a:pPr>
            <a:r>
              <a:rPr lang="de-DE" sz="1400" dirty="0">
                <a:solidFill>
                  <a:schemeClr val="bg1">
                    <a:lumMod val="95000"/>
                  </a:schemeClr>
                </a:solidFill>
              </a:rPr>
              <a:t>Motivation und Ziel der Arbeit</a:t>
            </a:r>
          </a:p>
          <a:p>
            <a:pPr lvl="1">
              <a:lnSpc>
                <a:spcPct val="150000"/>
              </a:lnSpc>
            </a:pPr>
            <a:r>
              <a:rPr lang="de-DE" sz="1400" dirty="0"/>
              <a:t>Theoretische Grundlagen</a:t>
            </a:r>
          </a:p>
          <a:p>
            <a:pPr lvl="1">
              <a:lnSpc>
                <a:spcPct val="150000"/>
              </a:lnSpc>
            </a:pPr>
            <a:r>
              <a:rPr lang="de-DE" sz="1400" dirty="0">
                <a:solidFill>
                  <a:schemeClr val="accent2">
                    <a:lumMod val="20000"/>
                    <a:lumOff val="80000"/>
                  </a:schemeClr>
                </a:solidFill>
              </a:rPr>
              <a:t>Analyse von prozess- und roboterbedingten Einflüssen auf die Genauigkeit des VKR</a:t>
            </a:r>
          </a:p>
          <a:p>
            <a:pPr lvl="1">
              <a:lnSpc>
                <a:spcPct val="150000"/>
              </a:lnSpc>
            </a:pPr>
            <a:r>
              <a:rPr lang="de-DE" sz="1400" dirty="0">
                <a:solidFill>
                  <a:schemeClr val="accent2">
                    <a:lumMod val="20000"/>
                    <a:lumOff val="80000"/>
                  </a:schemeClr>
                </a:solidFill>
              </a:rPr>
              <a:t>Modellierung von </a:t>
            </a:r>
            <a:r>
              <a:rPr lang="de-DE" altLang="zh-CN" sz="1400" dirty="0">
                <a:solidFill>
                  <a:schemeClr val="accent2">
                    <a:lumMod val="20000"/>
                    <a:lumOff val="80000"/>
                  </a:schemeClr>
                </a:solidFill>
              </a:rPr>
              <a:t>prozess- und roboterbedingten Einflüssen auf die Genauigkeit von VKR</a:t>
            </a:r>
          </a:p>
          <a:p>
            <a:pPr lvl="1">
              <a:lnSpc>
                <a:spcPct val="150000"/>
              </a:lnSpc>
            </a:pPr>
            <a:r>
              <a:rPr lang="de-DE" sz="1400" dirty="0">
                <a:solidFill>
                  <a:schemeClr val="accent2">
                    <a:lumMod val="20000"/>
                    <a:lumOff val="80000"/>
                  </a:schemeClr>
                </a:solidFill>
              </a:rPr>
              <a:t>Entwicklung von Konzepten zur Steigerung der Robotergenauigkeit</a:t>
            </a:r>
          </a:p>
          <a:p>
            <a:pPr lvl="1">
              <a:lnSpc>
                <a:spcPct val="150000"/>
              </a:lnSpc>
            </a:pPr>
            <a:r>
              <a:rPr lang="de-DE" sz="1400" dirty="0">
                <a:solidFill>
                  <a:schemeClr val="accent2">
                    <a:lumMod val="20000"/>
                    <a:lumOff val="80000"/>
                  </a:schemeClr>
                </a:solidFill>
              </a:rPr>
              <a:t>Zusammenfassung und Ausblick</a:t>
            </a:r>
          </a:p>
          <a:p>
            <a:pPr>
              <a:lnSpc>
                <a:spcPct val="150000"/>
              </a:lnSpc>
            </a:pPr>
            <a:endParaRPr lang="de-DE" sz="1400" dirty="0"/>
          </a:p>
        </p:txBody>
      </p:sp>
    </p:spTree>
    <p:extLst>
      <p:ext uri="{BB962C8B-B14F-4D97-AF65-F5344CB8AC3E}">
        <p14:creationId xmlns:p14="http://schemas.microsoft.com/office/powerpoint/2010/main" val="2839514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9C38-8DDE-4974-982D-E738F18F1528}"/>
              </a:ext>
            </a:extLst>
          </p:cNvPr>
          <p:cNvSpPr>
            <a:spLocks noGrp="1"/>
          </p:cNvSpPr>
          <p:nvPr>
            <p:ph type="title"/>
          </p:nvPr>
        </p:nvSpPr>
        <p:spPr/>
        <p:txBody>
          <a:bodyPr/>
          <a:lstStyle/>
          <a:p>
            <a:r>
              <a:rPr lang="de-DE" altLang="zh-CN" dirty="0"/>
              <a:t>Theoretische Grundlagen</a:t>
            </a:r>
            <a:endParaRPr lang="zh-CN" altLang="en-US" dirty="0"/>
          </a:p>
        </p:txBody>
      </p:sp>
      <p:sp>
        <p:nvSpPr>
          <p:cNvPr id="3" name="Content Placeholder 2">
            <a:extLst>
              <a:ext uri="{FF2B5EF4-FFF2-40B4-BE49-F238E27FC236}">
                <a16:creationId xmlns:a16="http://schemas.microsoft.com/office/drawing/2014/main" id="{69556BE3-0A09-42DF-897C-547B21A63762}"/>
              </a:ext>
            </a:extLst>
          </p:cNvPr>
          <p:cNvSpPr>
            <a:spLocks noGrp="1"/>
          </p:cNvSpPr>
          <p:nvPr>
            <p:ph idx="1"/>
          </p:nvPr>
        </p:nvSpPr>
        <p:spPr/>
        <p:txBody>
          <a:bodyPr/>
          <a:lstStyle/>
          <a:p>
            <a:pPr marL="171450" indent="-171450">
              <a:lnSpc>
                <a:spcPct val="150000"/>
              </a:lnSpc>
              <a:buFont typeface="Wingdings" panose="05000000000000000000" pitchFamily="2" charset="2"/>
              <a:buChar char="n"/>
            </a:pPr>
            <a:r>
              <a:rPr lang="de-DE" altLang="zh-CN" sz="1400" dirty="0"/>
              <a:t>FEM</a:t>
            </a:r>
          </a:p>
          <a:p>
            <a:pPr marL="314325" lvl="1" indent="-171450">
              <a:lnSpc>
                <a:spcPct val="150000"/>
              </a:lnSpc>
              <a:buFont typeface="Wingdings" panose="05000000000000000000" pitchFamily="2" charset="2"/>
              <a:buChar char="n"/>
            </a:pPr>
            <a:r>
              <a:rPr lang="de-DE" altLang="zh-CN" sz="1400" dirty="0"/>
              <a:t>Mechanisch</a:t>
            </a:r>
          </a:p>
          <a:p>
            <a:pPr marL="442913" lvl="2" indent="-171450">
              <a:lnSpc>
                <a:spcPct val="150000"/>
              </a:lnSpc>
              <a:buFont typeface="Wingdings" panose="05000000000000000000" pitchFamily="2" charset="2"/>
              <a:buChar char="n"/>
            </a:pPr>
            <a:r>
              <a:rPr lang="de-DE" altLang="zh-CN" sz="1400" dirty="0"/>
              <a:t>Spannungsverteilung </a:t>
            </a:r>
          </a:p>
          <a:p>
            <a:pPr marL="442913" lvl="2" indent="-171450">
              <a:lnSpc>
                <a:spcPct val="150000"/>
              </a:lnSpc>
              <a:buFont typeface="Wingdings" panose="05000000000000000000" pitchFamily="2" charset="2"/>
              <a:buChar char="n"/>
            </a:pPr>
            <a:r>
              <a:rPr lang="de-DE" altLang="zh-CN" sz="1400" dirty="0"/>
              <a:t>Verformung</a:t>
            </a:r>
          </a:p>
          <a:p>
            <a:pPr marL="314325" lvl="1" indent="-171450">
              <a:lnSpc>
                <a:spcPct val="150000"/>
              </a:lnSpc>
              <a:buFont typeface="Wingdings" panose="05000000000000000000" pitchFamily="2" charset="2"/>
              <a:buChar char="n"/>
            </a:pPr>
            <a:r>
              <a:rPr lang="de-DE" altLang="zh-CN" sz="1400" dirty="0"/>
              <a:t>Thermisch</a:t>
            </a:r>
          </a:p>
          <a:p>
            <a:pPr marL="442913" lvl="2" indent="-171450">
              <a:lnSpc>
                <a:spcPct val="150000"/>
              </a:lnSpc>
              <a:buFont typeface="Wingdings" panose="05000000000000000000" pitchFamily="2" charset="2"/>
              <a:buChar char="n"/>
            </a:pPr>
            <a:r>
              <a:rPr lang="de-DE" altLang="zh-CN" sz="1400" dirty="0"/>
              <a:t>Wärmeübertragung</a:t>
            </a:r>
          </a:p>
          <a:p>
            <a:pPr marL="442913" lvl="2" indent="-171450">
              <a:lnSpc>
                <a:spcPct val="150000"/>
              </a:lnSpc>
              <a:buFont typeface="Wingdings" panose="05000000000000000000" pitchFamily="2" charset="2"/>
              <a:buChar char="n"/>
            </a:pPr>
            <a:r>
              <a:rPr lang="de-DE" altLang="zh-CN" sz="1400" dirty="0"/>
              <a:t>Thermische Ausdehnung</a:t>
            </a:r>
          </a:p>
          <a:p>
            <a:pPr>
              <a:lnSpc>
                <a:spcPct val="150000"/>
              </a:lnSpc>
            </a:pPr>
            <a:endParaRPr lang="de-DE" altLang="zh-CN" sz="1400" dirty="0"/>
          </a:p>
        </p:txBody>
      </p:sp>
      <p:sp>
        <p:nvSpPr>
          <p:cNvPr id="4" name="Rectangle 2">
            <a:extLst>
              <a:ext uri="{FF2B5EF4-FFF2-40B4-BE49-F238E27FC236}">
                <a16:creationId xmlns:a16="http://schemas.microsoft.com/office/drawing/2014/main" id="{7FC8D703-85AB-44BD-B75F-FD1AC2C33A1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Picture 8">
            <a:extLst>
              <a:ext uri="{FF2B5EF4-FFF2-40B4-BE49-F238E27FC236}">
                <a16:creationId xmlns:a16="http://schemas.microsoft.com/office/drawing/2014/main" id="{2164450F-D457-4719-9309-59A598A44FC2}"/>
              </a:ext>
            </a:extLst>
          </p:cNvPr>
          <p:cNvPicPr>
            <a:picLocks noChangeAspect="1"/>
          </p:cNvPicPr>
          <p:nvPr/>
        </p:nvPicPr>
        <p:blipFill>
          <a:blip r:embed="rId3"/>
          <a:stretch>
            <a:fillRect/>
          </a:stretch>
        </p:blipFill>
        <p:spPr>
          <a:xfrm>
            <a:off x="4083562" y="747184"/>
            <a:ext cx="1005157" cy="1470749"/>
          </a:xfrm>
          <a:prstGeom prst="rect">
            <a:avLst/>
          </a:prstGeom>
        </p:spPr>
      </p:pic>
      <p:pic>
        <p:nvPicPr>
          <p:cNvPr id="11" name="Picture 10">
            <a:extLst>
              <a:ext uri="{FF2B5EF4-FFF2-40B4-BE49-F238E27FC236}">
                <a16:creationId xmlns:a16="http://schemas.microsoft.com/office/drawing/2014/main" id="{4607FA8C-79BD-4039-96F4-6EB82B317FAB}"/>
              </a:ext>
            </a:extLst>
          </p:cNvPr>
          <p:cNvPicPr>
            <a:picLocks noChangeAspect="1"/>
          </p:cNvPicPr>
          <p:nvPr/>
        </p:nvPicPr>
        <p:blipFill>
          <a:blip r:embed="rId4"/>
          <a:stretch>
            <a:fillRect/>
          </a:stretch>
        </p:blipFill>
        <p:spPr>
          <a:xfrm>
            <a:off x="5409205" y="725118"/>
            <a:ext cx="887493" cy="1486550"/>
          </a:xfrm>
          <a:prstGeom prst="rect">
            <a:avLst/>
          </a:prstGeom>
        </p:spPr>
      </p:pic>
      <p:pic>
        <p:nvPicPr>
          <p:cNvPr id="17" name="Picture 16">
            <a:extLst>
              <a:ext uri="{FF2B5EF4-FFF2-40B4-BE49-F238E27FC236}">
                <a16:creationId xmlns:a16="http://schemas.microsoft.com/office/drawing/2014/main" id="{779EB82B-354B-4A7C-9EB0-CF5D9741F38E}"/>
              </a:ext>
            </a:extLst>
          </p:cNvPr>
          <p:cNvPicPr>
            <a:picLocks noChangeAspect="1"/>
          </p:cNvPicPr>
          <p:nvPr/>
        </p:nvPicPr>
        <p:blipFill>
          <a:blip r:embed="rId5"/>
          <a:stretch>
            <a:fillRect/>
          </a:stretch>
        </p:blipFill>
        <p:spPr>
          <a:xfrm>
            <a:off x="6357311" y="2473173"/>
            <a:ext cx="1880007" cy="1311559"/>
          </a:xfrm>
          <a:prstGeom prst="rect">
            <a:avLst/>
          </a:prstGeom>
        </p:spPr>
      </p:pic>
      <p:pic>
        <p:nvPicPr>
          <p:cNvPr id="19" name="Picture 18">
            <a:extLst>
              <a:ext uri="{FF2B5EF4-FFF2-40B4-BE49-F238E27FC236}">
                <a16:creationId xmlns:a16="http://schemas.microsoft.com/office/drawing/2014/main" id="{D47606B4-8067-40EA-A7ED-79BF9EB215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6342" y="2562871"/>
            <a:ext cx="2470996" cy="1221861"/>
          </a:xfrm>
          <a:prstGeom prst="rect">
            <a:avLst/>
          </a:prstGeom>
        </p:spPr>
      </p:pic>
      <p:sp>
        <p:nvSpPr>
          <p:cNvPr id="21" name="TextBox 20">
            <a:extLst>
              <a:ext uri="{FF2B5EF4-FFF2-40B4-BE49-F238E27FC236}">
                <a16:creationId xmlns:a16="http://schemas.microsoft.com/office/drawing/2014/main" id="{CB1824B1-C63F-4132-A5B0-5CD25A832B75}"/>
              </a:ext>
            </a:extLst>
          </p:cNvPr>
          <p:cNvSpPr txBox="1"/>
          <p:nvPr/>
        </p:nvSpPr>
        <p:spPr>
          <a:xfrm>
            <a:off x="6470341" y="1731123"/>
            <a:ext cx="2270140" cy="400110"/>
          </a:xfrm>
          <a:prstGeom prst="rect">
            <a:avLst/>
          </a:prstGeom>
          <a:noFill/>
        </p:spPr>
        <p:txBody>
          <a:bodyPr wrap="square">
            <a:spAutoFit/>
          </a:bodyPr>
          <a:lstStyle/>
          <a:p>
            <a:r>
              <a:rPr lang="zh-CN" altLang="en-US" sz="1000" dirty="0">
                <a:hlinkClick r:id="rId7"/>
              </a:rPr>
              <a:t>https://www.youtube.com/watch?v=InCecfZljwQ&amp;t=781s</a:t>
            </a:r>
            <a:r>
              <a:rPr lang="de-DE" altLang="zh-CN" sz="1000" dirty="0"/>
              <a:t>, 04.11.2020</a:t>
            </a:r>
            <a:r>
              <a:rPr lang="zh-CN" altLang="en-US" sz="1000" dirty="0"/>
              <a:t> </a:t>
            </a:r>
          </a:p>
        </p:txBody>
      </p:sp>
      <p:sp>
        <p:nvSpPr>
          <p:cNvPr id="23" name="TextBox 22">
            <a:extLst>
              <a:ext uri="{FF2B5EF4-FFF2-40B4-BE49-F238E27FC236}">
                <a16:creationId xmlns:a16="http://schemas.microsoft.com/office/drawing/2014/main" id="{7F58B9BE-D50F-4655-9664-D8715960093B}"/>
              </a:ext>
            </a:extLst>
          </p:cNvPr>
          <p:cNvSpPr txBox="1"/>
          <p:nvPr/>
        </p:nvSpPr>
        <p:spPr>
          <a:xfrm>
            <a:off x="6294944" y="1731123"/>
            <a:ext cx="345131" cy="246221"/>
          </a:xfrm>
          <a:prstGeom prst="rect">
            <a:avLst/>
          </a:prstGeom>
          <a:noFill/>
        </p:spPr>
        <p:txBody>
          <a:bodyPr wrap="square">
            <a:spAutoFit/>
          </a:bodyPr>
          <a:lstStyle/>
          <a:p>
            <a:r>
              <a:rPr lang="de-DE" altLang="zh-CN" sz="1000" dirty="0"/>
              <a:t>[7]</a:t>
            </a:r>
            <a:endParaRPr lang="zh-CN" altLang="en-US" sz="1000" dirty="0"/>
          </a:p>
        </p:txBody>
      </p:sp>
      <p:sp>
        <p:nvSpPr>
          <p:cNvPr id="25" name="TextBox 24">
            <a:extLst>
              <a:ext uri="{FF2B5EF4-FFF2-40B4-BE49-F238E27FC236}">
                <a16:creationId xmlns:a16="http://schemas.microsoft.com/office/drawing/2014/main" id="{2A4FD01A-0BC4-4D35-8B50-7C18A207C49B}"/>
              </a:ext>
            </a:extLst>
          </p:cNvPr>
          <p:cNvSpPr txBox="1"/>
          <p:nvPr/>
        </p:nvSpPr>
        <p:spPr>
          <a:xfrm>
            <a:off x="3322953" y="3607133"/>
            <a:ext cx="2610487" cy="400110"/>
          </a:xfrm>
          <a:prstGeom prst="rect">
            <a:avLst/>
          </a:prstGeom>
          <a:noFill/>
        </p:spPr>
        <p:txBody>
          <a:bodyPr wrap="square">
            <a:spAutoFit/>
          </a:bodyPr>
          <a:lstStyle/>
          <a:p>
            <a:r>
              <a:rPr lang="de-DE" altLang="zh-CN" sz="1000" dirty="0"/>
              <a:t>[8] </a:t>
            </a:r>
            <a:r>
              <a:rPr lang="zh-CN" altLang="en-US" sz="1000" dirty="0">
                <a:hlinkClick r:id="rId8"/>
              </a:rPr>
              <a:t>https://www.youtube.com/watch?v=CT--YwUcFj4&amp;t=944s</a:t>
            </a:r>
            <a:r>
              <a:rPr lang="de-DE" altLang="zh-CN" sz="1000" dirty="0"/>
              <a:t>, 04.11.2020</a:t>
            </a:r>
            <a:r>
              <a:rPr lang="zh-CN" altLang="en-US" sz="1000" dirty="0"/>
              <a:t> </a:t>
            </a:r>
          </a:p>
        </p:txBody>
      </p:sp>
      <p:sp>
        <p:nvSpPr>
          <p:cNvPr id="27" name="TextBox 26">
            <a:extLst>
              <a:ext uri="{FF2B5EF4-FFF2-40B4-BE49-F238E27FC236}">
                <a16:creationId xmlns:a16="http://schemas.microsoft.com/office/drawing/2014/main" id="{308F49E4-8233-468B-A140-8CF5A3A8CEEA}"/>
              </a:ext>
            </a:extLst>
          </p:cNvPr>
          <p:cNvSpPr txBox="1"/>
          <p:nvPr/>
        </p:nvSpPr>
        <p:spPr>
          <a:xfrm>
            <a:off x="6477000" y="3759559"/>
            <a:ext cx="1999078" cy="400110"/>
          </a:xfrm>
          <a:prstGeom prst="rect">
            <a:avLst/>
          </a:prstGeom>
          <a:noFill/>
        </p:spPr>
        <p:txBody>
          <a:bodyPr wrap="square">
            <a:spAutoFit/>
          </a:bodyPr>
          <a:lstStyle/>
          <a:p>
            <a:r>
              <a:rPr lang="zh-CN" altLang="en-US" sz="1000" dirty="0">
                <a:hlinkClick r:id="rId9"/>
              </a:rPr>
              <a:t>https://www.youtube.com/watch?v=rV21yiXLVfw</a:t>
            </a:r>
            <a:r>
              <a:rPr lang="de-DE" altLang="zh-CN" sz="1000" dirty="0"/>
              <a:t>, 04.11.2020</a:t>
            </a:r>
            <a:r>
              <a:rPr lang="zh-CN" altLang="en-US" sz="1000" dirty="0"/>
              <a:t> </a:t>
            </a:r>
          </a:p>
        </p:txBody>
      </p:sp>
      <p:sp>
        <p:nvSpPr>
          <p:cNvPr id="29" name="TextBox 28">
            <a:extLst>
              <a:ext uri="{FF2B5EF4-FFF2-40B4-BE49-F238E27FC236}">
                <a16:creationId xmlns:a16="http://schemas.microsoft.com/office/drawing/2014/main" id="{78475C6C-1993-49AF-A9BE-34ADED1229C4}"/>
              </a:ext>
            </a:extLst>
          </p:cNvPr>
          <p:cNvSpPr txBox="1"/>
          <p:nvPr/>
        </p:nvSpPr>
        <p:spPr>
          <a:xfrm>
            <a:off x="6302255" y="3769049"/>
            <a:ext cx="302260" cy="246221"/>
          </a:xfrm>
          <a:prstGeom prst="rect">
            <a:avLst/>
          </a:prstGeom>
          <a:noFill/>
        </p:spPr>
        <p:txBody>
          <a:bodyPr wrap="square">
            <a:spAutoFit/>
          </a:bodyPr>
          <a:lstStyle/>
          <a:p>
            <a:r>
              <a:rPr lang="de-DE" altLang="zh-CN" sz="1000" dirty="0"/>
              <a:t>[9]</a:t>
            </a:r>
            <a:endParaRPr lang="zh-CN" altLang="en-US" sz="1000" dirty="0"/>
          </a:p>
        </p:txBody>
      </p:sp>
    </p:spTree>
    <p:extLst>
      <p:ext uri="{BB962C8B-B14F-4D97-AF65-F5344CB8AC3E}">
        <p14:creationId xmlns:p14="http://schemas.microsoft.com/office/powerpoint/2010/main" val="349558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P spid="27"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9C38-8DDE-4974-982D-E738F18F1528}"/>
              </a:ext>
            </a:extLst>
          </p:cNvPr>
          <p:cNvSpPr>
            <a:spLocks noGrp="1"/>
          </p:cNvSpPr>
          <p:nvPr>
            <p:ph type="title"/>
          </p:nvPr>
        </p:nvSpPr>
        <p:spPr/>
        <p:txBody>
          <a:bodyPr/>
          <a:lstStyle/>
          <a:p>
            <a:r>
              <a:rPr lang="de-DE" altLang="zh-CN" dirty="0"/>
              <a:t>Theoretische Grundlagen</a:t>
            </a:r>
            <a:endParaRPr lang="zh-CN" altLang="en-US" dirty="0"/>
          </a:p>
        </p:txBody>
      </p:sp>
      <p:sp>
        <p:nvSpPr>
          <p:cNvPr id="3" name="Content Placeholder 2">
            <a:extLst>
              <a:ext uri="{FF2B5EF4-FFF2-40B4-BE49-F238E27FC236}">
                <a16:creationId xmlns:a16="http://schemas.microsoft.com/office/drawing/2014/main" id="{69556BE3-0A09-42DF-897C-547B21A63762}"/>
              </a:ext>
            </a:extLst>
          </p:cNvPr>
          <p:cNvSpPr>
            <a:spLocks noGrp="1"/>
          </p:cNvSpPr>
          <p:nvPr>
            <p:ph idx="1"/>
          </p:nvPr>
        </p:nvSpPr>
        <p:spPr/>
        <p:txBody>
          <a:bodyPr/>
          <a:lstStyle/>
          <a:p>
            <a:pPr marL="171450" indent="-171450">
              <a:lnSpc>
                <a:spcPct val="200000"/>
              </a:lnSpc>
              <a:buFont typeface="Wingdings" panose="05000000000000000000" pitchFamily="2" charset="2"/>
              <a:buChar char="n"/>
            </a:pPr>
            <a:r>
              <a:rPr lang="de-DE" altLang="zh-CN" sz="1400" dirty="0"/>
              <a:t>Empfindlichkeit</a:t>
            </a:r>
          </a:p>
          <a:p>
            <a:pPr marL="314325" lvl="1" indent="-171450">
              <a:lnSpc>
                <a:spcPct val="200000"/>
              </a:lnSpc>
              <a:buFont typeface="Wingdings" panose="05000000000000000000" pitchFamily="2" charset="2"/>
              <a:buChar char="n"/>
            </a:pPr>
            <a:r>
              <a:rPr lang="de-DE" altLang="zh-CN" sz="1400" dirty="0"/>
              <a:t>Strukturempfindlichkeit (SE)</a:t>
            </a:r>
          </a:p>
          <a:p>
            <a:pPr marL="442913" lvl="2" indent="-171450">
              <a:lnSpc>
                <a:spcPct val="200000"/>
              </a:lnSpc>
              <a:buFont typeface="Wingdings" panose="05000000000000000000" pitchFamily="2" charset="2"/>
              <a:buChar char="n"/>
            </a:pPr>
            <a:r>
              <a:rPr lang="de-DE" altLang="zh-CN" sz="1400" dirty="0"/>
              <a:t>Fehler in den Antriebsgrößen abschätzen.</a:t>
            </a:r>
          </a:p>
          <a:p>
            <a:pPr marL="314325" lvl="1" indent="-171450">
              <a:lnSpc>
                <a:spcPct val="200000"/>
              </a:lnSpc>
              <a:buFont typeface="Wingdings" panose="05000000000000000000" pitchFamily="2" charset="2"/>
              <a:buChar char="n"/>
            </a:pPr>
            <a:r>
              <a:rPr lang="de-DE" altLang="zh-CN" sz="1400" dirty="0"/>
              <a:t>Maßtoleranzempfindlichkeit (ME)</a:t>
            </a:r>
          </a:p>
          <a:p>
            <a:pPr marL="442913" lvl="2" indent="-171450">
              <a:lnSpc>
                <a:spcPct val="200000"/>
              </a:lnSpc>
              <a:buFont typeface="Wingdings" panose="05000000000000000000" pitchFamily="2" charset="2"/>
              <a:buChar char="n"/>
            </a:pPr>
            <a:r>
              <a:rPr lang="de-DE" altLang="zh-CN" sz="1400" dirty="0"/>
              <a:t>Fehler in den geometrischen Parametern abschätzen.</a:t>
            </a:r>
          </a:p>
        </p:txBody>
      </p:sp>
      <p:sp>
        <p:nvSpPr>
          <p:cNvPr id="4" name="Rectangle 2">
            <a:extLst>
              <a:ext uri="{FF2B5EF4-FFF2-40B4-BE49-F238E27FC236}">
                <a16:creationId xmlns:a16="http://schemas.microsoft.com/office/drawing/2014/main" id="{7FC8D703-85AB-44BD-B75F-FD1AC2C33A1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Object 4">
            <a:extLst>
              <a:ext uri="{FF2B5EF4-FFF2-40B4-BE49-F238E27FC236}">
                <a16:creationId xmlns:a16="http://schemas.microsoft.com/office/drawing/2014/main" id="{BC616B60-B950-408B-A11E-D69FFFD5917B}"/>
              </a:ext>
            </a:extLst>
          </p:cNvPr>
          <p:cNvGraphicFramePr>
            <a:graphicFrameLocks noChangeAspect="1"/>
          </p:cNvGraphicFramePr>
          <p:nvPr>
            <p:extLst>
              <p:ext uri="{D42A27DB-BD31-4B8C-83A1-F6EECF244321}">
                <p14:modId xmlns:p14="http://schemas.microsoft.com/office/powerpoint/2010/main" val="2899386551"/>
              </p:ext>
            </p:extLst>
          </p:nvPr>
        </p:nvGraphicFramePr>
        <p:xfrm>
          <a:off x="4191000" y="995894"/>
          <a:ext cx="1971675" cy="952500"/>
        </p:xfrm>
        <a:graphic>
          <a:graphicData uri="http://schemas.openxmlformats.org/presentationml/2006/ole">
            <mc:AlternateContent xmlns:mc="http://schemas.openxmlformats.org/markup-compatibility/2006">
              <mc:Choice xmlns:v="urn:schemas-microsoft-com:vml" Requires="v">
                <p:oleObj spid="_x0000_s63656" name="AxMath" r:id="rId4" imgW="1970755" imgH="956684" progId="Equation.AxMath">
                  <p:embed/>
                </p:oleObj>
              </mc:Choice>
              <mc:Fallback>
                <p:oleObj name="AxMath" r:id="rId4" imgW="1970755" imgH="956684" progId="Equation.AxMath">
                  <p:embed/>
                  <p:pic>
                    <p:nvPicPr>
                      <p:cNvPr id="5" name="Object 4">
                        <a:extLst>
                          <a:ext uri="{FF2B5EF4-FFF2-40B4-BE49-F238E27FC236}">
                            <a16:creationId xmlns:a16="http://schemas.microsoft.com/office/drawing/2014/main" id="{BC616B60-B950-408B-A11E-D69FFFD591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995894"/>
                        <a:ext cx="1971675"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DB9F8D85-6118-4659-8F64-3DF977E8BB29}"/>
              </a:ext>
            </a:extLst>
          </p:cNvPr>
          <p:cNvGraphicFramePr>
            <a:graphicFrameLocks noChangeAspect="1"/>
          </p:cNvGraphicFramePr>
          <p:nvPr>
            <p:extLst>
              <p:ext uri="{D42A27DB-BD31-4B8C-83A1-F6EECF244321}">
                <p14:modId xmlns:p14="http://schemas.microsoft.com/office/powerpoint/2010/main" val="482464133"/>
              </p:ext>
            </p:extLst>
          </p:nvPr>
        </p:nvGraphicFramePr>
        <p:xfrm>
          <a:off x="4876800" y="2091211"/>
          <a:ext cx="1714500" cy="950913"/>
        </p:xfrm>
        <a:graphic>
          <a:graphicData uri="http://schemas.openxmlformats.org/presentationml/2006/ole">
            <mc:AlternateContent xmlns:mc="http://schemas.openxmlformats.org/markup-compatibility/2006">
              <mc:Choice xmlns:v="urn:schemas-microsoft-com:vml" Requires="v">
                <p:oleObj spid="_x0000_s63657" name="AxMath" r:id="rId6" imgW="1716480" imgH="956160" progId="Equation.AxMath">
                  <p:embed/>
                </p:oleObj>
              </mc:Choice>
              <mc:Fallback>
                <p:oleObj name="AxMath" r:id="rId6" imgW="1716480" imgH="956160" progId="Equation.AxMath">
                  <p:embed/>
                  <p:pic>
                    <p:nvPicPr>
                      <p:cNvPr id="7" name="Object 6">
                        <a:extLst>
                          <a:ext uri="{FF2B5EF4-FFF2-40B4-BE49-F238E27FC236}">
                            <a16:creationId xmlns:a16="http://schemas.microsoft.com/office/drawing/2014/main" id="{DB9F8D85-6118-4659-8F64-3DF977E8BB29}"/>
                          </a:ext>
                        </a:extLst>
                      </p:cNvPr>
                      <p:cNvPicPr>
                        <a:picLocks noChangeAspect="1" noChangeArrowheads="1"/>
                      </p:cNvPicPr>
                      <p:nvPr/>
                    </p:nvPicPr>
                    <p:blipFill>
                      <a:blip r:embed="rId7"/>
                      <a:srcRect/>
                      <a:stretch>
                        <a:fillRect/>
                      </a:stretch>
                    </p:blipFill>
                    <p:spPr bwMode="auto">
                      <a:xfrm>
                        <a:off x="4876800" y="2091211"/>
                        <a:ext cx="1714500"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266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UBraunschweig_PPT2007_Folienpool_16_9">
  <a:themeElements>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fontScheme name="Standarddesign">
      <a:majorFont>
        <a:latin typeface="Arial"/>
        <a:ea typeface=""/>
        <a:cs typeface=""/>
      </a:majorFont>
      <a:minorFont>
        <a:latin typeface="Arial"/>
        <a:ea typeface=""/>
        <a:cs typeface=""/>
      </a:minorFont>
    </a:fontScheme>
    <a:fmtScheme name="Galathe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dirty="0" smtClean="0"/>
        </a:defPPr>
      </a:lstStyle>
      <a:style>
        <a:lnRef idx="2">
          <a:schemeClr val="accent5">
            <a:shade val="50000"/>
          </a:schemeClr>
        </a:lnRef>
        <a:fillRef idx="1">
          <a:schemeClr val="accent5"/>
        </a:fillRef>
        <a:effectRef idx="0">
          <a:schemeClr val="accent5"/>
        </a:effectRef>
        <a:fontRef idx="minor">
          <a:schemeClr val="lt1"/>
        </a:fontRef>
      </a:style>
    </a:spDef>
    <a:lnDef>
      <a:spPr>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UBraunschweig_PPT2007_Folienpool_16_9_mm.potx" id="{603AB1B5-4DD9-4946-9B01-AB9CA22B8358}" vid="{597F06E0-FB41-4EBF-B6F5-3117099E1DC0}"/>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TUBraunschweig_2018_Folienpool_16_9</Template>
  <TotalTime>1414</TotalTime>
  <Words>5100</Words>
  <Application>Microsoft Office PowerPoint</Application>
  <PresentationFormat>On-screen Show (16:9)</PresentationFormat>
  <Paragraphs>583</Paragraphs>
  <Slides>48</Slides>
  <Notes>42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48</vt:i4>
      </vt:variant>
    </vt:vector>
  </HeadingPairs>
  <TitlesOfParts>
    <vt:vector size="57" baseType="lpstr">
      <vt:lpstr>SimSun</vt:lpstr>
      <vt:lpstr>TimesNewRomanPSMT</vt:lpstr>
      <vt:lpstr>Arial</vt:lpstr>
      <vt:lpstr>Times New Roman</vt:lpstr>
      <vt:lpstr>Wingdings</vt:lpstr>
      <vt:lpstr>TUBraunschweig_PPT2007_Folienpool_16_9</vt:lpstr>
      <vt:lpstr>AxMath</vt:lpstr>
      <vt:lpstr>Equation.AxMath</vt:lpstr>
      <vt:lpstr>Visio</vt:lpstr>
      <vt:lpstr>Studienarbeit: Modellierung prozess- und roboterbedingten Einflüssen auf die Genauigkeit von Vertikal-Knickarm-Robotern</vt:lpstr>
      <vt:lpstr>Gliederung</vt:lpstr>
      <vt:lpstr>Gliederung</vt:lpstr>
      <vt:lpstr>Motivation</vt:lpstr>
      <vt:lpstr>Motivation</vt:lpstr>
      <vt:lpstr>Ziel der Arbeit</vt:lpstr>
      <vt:lpstr>Gliederung</vt:lpstr>
      <vt:lpstr>Theoretische Grundlagen</vt:lpstr>
      <vt:lpstr>Theoretische Grundlagen</vt:lpstr>
      <vt:lpstr>Theoretische Grundlagen</vt:lpstr>
      <vt:lpstr>Gliederung</vt:lpstr>
      <vt:lpstr>Analyse von prozess- und roboterbedingten Einflüssen auf die Genauigkeit des VKR</vt:lpstr>
      <vt:lpstr>Analyse von prozess- und roboterbedingten Einflüssen auf die Genauigkeit des VKR</vt:lpstr>
      <vt:lpstr>Analyse von prozess- und roboterbedingten Einflüssen auf die Genauigkeit des VKR</vt:lpstr>
      <vt:lpstr>Analyse von prozess- und roboterbedingten Einflüssen auf die Genauigkeit des VKR</vt:lpstr>
      <vt:lpstr>Analyse von prozess- und roboterbedingten Einflüssen auf die Genauigkeit des VKR</vt:lpstr>
      <vt:lpstr>Gliederung</vt:lpstr>
      <vt:lpstr>Modellierung von prozess- und roboterbedingten Einflüssen </vt:lpstr>
      <vt:lpstr>Modellierung: Handhabungsgerät </vt:lpstr>
      <vt:lpstr>Modellierung: Vernetzen &amp; Materialeigenschaften</vt:lpstr>
      <vt:lpstr>Simulation der Nachgiebigkeit</vt:lpstr>
      <vt:lpstr>Simulation der Nachgiebigkeit</vt:lpstr>
      <vt:lpstr>Simulation der thermischen Verformung</vt:lpstr>
      <vt:lpstr>Simulation der thermischen Verformung</vt:lpstr>
      <vt:lpstr>Simulation der thermischen Verformung</vt:lpstr>
      <vt:lpstr>Modellierung der geometrischen Fehler der Glieder</vt:lpstr>
      <vt:lpstr>Modellierung der geometrischen Fehler der Glieder</vt:lpstr>
      <vt:lpstr>Modellierung der Fehler in den Antriebsgrößen </vt:lpstr>
      <vt:lpstr>Modellierung der Fehler in den Antriebsgrößen </vt:lpstr>
      <vt:lpstr>Gliederung</vt:lpstr>
      <vt:lpstr>Entwicklung von Konzepten zur Steigerung der Robotergenauigkeit</vt:lpstr>
      <vt:lpstr>Bestimmung der empfindlichkeitsminimalen Roboterkonfiguration</vt:lpstr>
      <vt:lpstr>Bestimmung der empfindlichkeitsminimalen Roboterkonfiguration</vt:lpstr>
      <vt:lpstr>Bestimmung der empfindlichkeitsminimalen Roboterpose bzw. Roboterziele für eine Montageaufgabe</vt:lpstr>
      <vt:lpstr>Bestimmung der empfindlichkeitsminimalen Roboterpose bzw. Roboterziele für eine Montageaufgabe</vt:lpstr>
      <vt:lpstr>Weiterführende Konzepte</vt:lpstr>
      <vt:lpstr>Gliederung</vt:lpstr>
      <vt:lpstr>Zusammenfassung</vt:lpstr>
      <vt:lpstr>Ausblick der Arbeit</vt:lpstr>
      <vt:lpstr>Ausblick der Arbeit</vt:lpstr>
      <vt:lpstr>Quellen</vt:lpstr>
      <vt:lpstr>Quellen</vt:lpstr>
      <vt:lpstr>PowerPoint Presentation</vt:lpstr>
      <vt:lpstr>Mögliche Fragen:</vt:lpstr>
      <vt:lpstr>Frage: innere und äußere Einflüsse</vt:lpstr>
      <vt:lpstr>Materialeigenschaften des Aluminiums</vt:lpstr>
      <vt:lpstr>Grund der Auswahl der Temperatur:</vt:lpstr>
      <vt:lpstr>Heat Transfer Coefficient</vt:lpstr>
    </vt:vector>
  </TitlesOfParts>
  <Company>TU Braunschweig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Studienarbeit: Modellierung prozess- und roboterbedingten Einflüssen auf die Genauigkeit von Vertikal-Knickarm-Robotern</dc:title>
  <dc:creator>Qingfeng Yang</dc:creator>
  <cp:lastModifiedBy>Qingfeng Yang</cp:lastModifiedBy>
  <cp:revision>776</cp:revision>
  <dcterms:created xsi:type="dcterms:W3CDTF">2020-11-04T15:54:51Z</dcterms:created>
  <dcterms:modified xsi:type="dcterms:W3CDTF">2020-11-05T15:29:33Z</dcterms:modified>
</cp:coreProperties>
</file>